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Advent Pro SemiBold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Fira Sans Extra Condensed Medium"/>
      <p:regular r:id="rId53"/>
      <p:bold r:id="rId54"/>
      <p:italic r:id="rId55"/>
      <p:boldItalic r:id="rId56"/>
    </p:embeddedFont>
    <p:embeddedFont>
      <p:font typeface="Fira Sans Condensed Medium"/>
      <p:regular r:id="rId57"/>
      <p:bold r:id="rId58"/>
      <p:italic r:id="rId59"/>
      <p:boldItalic r:id="rId60"/>
    </p:embeddedFont>
    <p:embeddedFont>
      <p:font typeface="Maven Pro"/>
      <p:regular r:id="rId61"/>
      <p:bold r:id="rId62"/>
    </p:embeddedFont>
    <p:embeddedFont>
      <p:font typeface="Roboto Light"/>
      <p:regular r:id="rId63"/>
      <p:bold r:id="rId64"/>
      <p:italic r:id="rId65"/>
      <p:boldItalic r:id="rId66"/>
    </p:embeddedFont>
    <p:embeddedFont>
      <p:font typeface="Share Tech"/>
      <p:regular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83C3DC-5DB9-43A7-8BFE-CC8BB1AFCA3F}">
  <a:tblStyle styleId="{F583C3DC-5DB9-43A7-8BFE-CC8BB1AFCA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805C863-00F9-4524-A6C4-10F841E54AB5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AdventProSemiBold-bold.fntdata"/><Relationship Id="rId45" Type="http://schemas.openxmlformats.org/officeDocument/2006/relationships/font" Target="fonts/AdventPro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dventProSemiBold-boldItalic.fntdata"/><Relationship Id="rId47" Type="http://schemas.openxmlformats.org/officeDocument/2006/relationships/font" Target="fonts/AdventProSemiBold-italic.fntdata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avenPro-bold.fntdata"/><Relationship Id="rId61" Type="http://schemas.openxmlformats.org/officeDocument/2006/relationships/font" Target="fonts/MavenPr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Light-bold.fntdata"/><Relationship Id="rId63" Type="http://schemas.openxmlformats.org/officeDocument/2006/relationships/font" Target="fonts/RobotoLight-regular.fntdata"/><Relationship Id="rId22" Type="http://schemas.openxmlformats.org/officeDocument/2006/relationships/slide" Target="slides/slide17.xml"/><Relationship Id="rId66" Type="http://schemas.openxmlformats.org/officeDocument/2006/relationships/font" Target="fonts/Roboto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ShareTech-regular.fntdata"/><Relationship Id="rId60" Type="http://schemas.openxmlformats.org/officeDocument/2006/relationships/font" Target="fonts/FiraSansCondensed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FiraSansExtraCondensedMedium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FiraSansExtraCondensedMedium-italic.fntdata"/><Relationship Id="rId10" Type="http://schemas.openxmlformats.org/officeDocument/2006/relationships/slide" Target="slides/slide5.xml"/><Relationship Id="rId54" Type="http://schemas.openxmlformats.org/officeDocument/2006/relationships/font" Target="fonts/FiraSansExtraCondensedMedium-bold.fntdata"/><Relationship Id="rId13" Type="http://schemas.openxmlformats.org/officeDocument/2006/relationships/slide" Target="slides/slide8.xml"/><Relationship Id="rId57" Type="http://schemas.openxmlformats.org/officeDocument/2006/relationships/font" Target="fonts/FiraSansCondensedMedium-regular.fntdata"/><Relationship Id="rId12" Type="http://schemas.openxmlformats.org/officeDocument/2006/relationships/slide" Target="slides/slide7.xml"/><Relationship Id="rId56" Type="http://schemas.openxmlformats.org/officeDocument/2006/relationships/font" Target="fonts/FiraSansExtraCondensed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FiraSansCondensedMedium-italic.fntdata"/><Relationship Id="rId14" Type="http://schemas.openxmlformats.org/officeDocument/2006/relationships/slide" Target="slides/slide9.xml"/><Relationship Id="rId58" Type="http://schemas.openxmlformats.org/officeDocument/2006/relationships/font" Target="fonts/FiraSansCondensed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fa0648c4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fa0648c4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fa0648c42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fa0648c42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a0648c42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a0648c42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fa0648c42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fa0648c42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fa0648c423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fa0648c423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fa0648c42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fa0648c42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fa0648c423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fa0648c423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289bd6d7b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289bd6d7b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289bd6d7ba_1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289bd6d7ba_1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289bd6d7ba_1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289bd6d7ba_1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289bd6d7ba_1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289bd6d7ba_1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289bec211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289bec211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289bd6d7ba_1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289bd6d7ba_1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28f546096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28f546096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289bec235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289bec235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289bec235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289bec235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289bd6d7b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289bd6d7b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289bec235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289bec235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289bec235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289bec235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289bec235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2289bec235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febfd800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febfd800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28f546096f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228f546096f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289bec2356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289bec2356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28f546096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28f546096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289bec2356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289bec2356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289bec235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289bec235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28f0c7860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28f0c7860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28f546096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28f546096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e005b8ce8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e005b8ce8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e005b8ce8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e005b8ce8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28f54609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28f54609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dfebfd800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dfebfd800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dfebfd8003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dfebfd800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febfd800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febfd800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febfd8003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dfebfd8003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febfd800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febfd800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dfebfd8003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dfebfd8003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6" name="Google Shape;16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42" name="Google Shape;142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47" name="Google Shape;147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151" name="Google Shape;151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7" name="Google Shape;157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158" name="Google Shape;158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5" name="Google Shape;195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06" name="Google Shape;206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7" name="Google Shape;207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09" name="Google Shape;209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0" name="Google Shape;210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12" name="Google Shape;212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13" name="Google Shape;213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25" name="Google Shape;225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36" name="Google Shape;236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2" name="Google Shape;242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3" name="Google Shape;243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4" name="Google Shape;244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5" name="Google Shape;245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6" name="Google Shape;246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0" name="Google Shape;250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1" name="Google Shape;251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2" name="Google Shape;252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3" name="Google Shape;253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6" name="Google Shape;256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7" name="Google Shape;257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8" name="Google Shape;258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9" name="Google Shape;259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60" name="Google Shape;260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1" name="Google Shape;261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72" name="Google Shape;272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74" name="Google Shape;274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76" name="Google Shape;276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7" name="Google Shape;277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78" name="Google Shape;278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80" name="Google Shape;280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3" name="Google Shape;293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5" name="Google Shape;295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8" name="Google Shape;298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9" name="Google Shape;299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00" name="Google Shape;300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6" name="Google Shape;306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7" name="Google Shape;30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8" name="Google Shape;308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17" name="Google Shape;317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20" name="Google Shape;320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25" name="Google Shape;325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331" name="Google Shape;331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334" name="Google Shape;334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338" name="Google Shape;338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342" name="Google Shape;342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344" name="Google Shape;344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22" name="Google Shape;2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27" name="Google Shape;2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" name="Google Shape;36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38" name="Google Shape;3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41" name="Google Shape;4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44" name="Google Shape;4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4" name="Google Shape;5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87" name="Google Shape;87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94" name="Google Shape;94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97" name="Google Shape;97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00" name="Google Shape;100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03" name="Google Shape;103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08" name="Google Shape;108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13" name="Google Shape;113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16" name="Google Shape;116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20" name="Google Shape;120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23" name="Google Shape;123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26" name="Google Shape;12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mailto:alisson.santiago123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/>
          <p:nvPr>
            <p:ph idx="1" type="subTitle"/>
          </p:nvPr>
        </p:nvSpPr>
        <p:spPr>
          <a:xfrm>
            <a:off x="2924250" y="3033094"/>
            <a:ext cx="3295500" cy="4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Alisson Santiago Amaral</a:t>
            </a:r>
            <a:endParaRPr/>
          </a:p>
        </p:txBody>
      </p:sp>
      <p:sp>
        <p:nvSpPr>
          <p:cNvPr id="356" name="Google Shape;356;p23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Previsão da qualidade na produção de minério de Ferro</a:t>
            </a: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359" name="Google Shape;359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362" name="Google Shape;362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3"/>
          <p:cNvSpPr txBox="1"/>
          <p:nvPr>
            <p:ph idx="1" type="subTitle"/>
          </p:nvPr>
        </p:nvSpPr>
        <p:spPr>
          <a:xfrm>
            <a:off x="3771875" y="3433675"/>
            <a:ext cx="1518600" cy="2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Cientista de Dados</a:t>
            </a:r>
            <a:endParaRPr i="1" sz="1200"/>
          </a:p>
        </p:txBody>
      </p:sp>
      <p:sp>
        <p:nvSpPr>
          <p:cNvPr id="366" name="Google Shape;366;p23"/>
          <p:cNvSpPr txBox="1"/>
          <p:nvPr>
            <p:ph idx="1" type="subTitle"/>
          </p:nvPr>
        </p:nvSpPr>
        <p:spPr>
          <a:xfrm>
            <a:off x="7969050" y="4001900"/>
            <a:ext cx="11301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IHM</a:t>
            </a:r>
            <a:r>
              <a:rPr lang="en"/>
              <a:t> Stefanini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425" y="3106950"/>
            <a:ext cx="266000" cy="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025" y="2147200"/>
            <a:ext cx="461250" cy="4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3"/>
          <p:cNvSpPr txBox="1"/>
          <p:nvPr>
            <p:ph idx="1" type="subTitle"/>
          </p:nvPr>
        </p:nvSpPr>
        <p:spPr>
          <a:xfrm>
            <a:off x="3771875" y="4835225"/>
            <a:ext cx="1518600" cy="2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Mar 2023</a:t>
            </a:r>
            <a:endParaRPr i="1"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32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588" name="Google Shape;588;p32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32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Entendimento dos Dados</a:t>
            </a:r>
            <a:endParaRPr sz="3000">
              <a:solidFill>
                <a:srgbClr val="1155CC"/>
              </a:solidFill>
            </a:endParaRPr>
          </a:p>
        </p:txBody>
      </p:sp>
      <p:graphicFrame>
        <p:nvGraphicFramePr>
          <p:cNvPr id="591" name="Google Shape;591;p32"/>
          <p:cNvGraphicFramePr/>
          <p:nvPr/>
        </p:nvGraphicFramePr>
        <p:xfrm>
          <a:off x="3" y="6035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{F583C3DC-5DB9-43A7-8BFE-CC8BB1AFCA3F}</a:tableStyleId>
              </a:tblPr>
              <a:tblGrid>
                <a:gridCol w="2818375"/>
                <a:gridCol w="1442650"/>
                <a:gridCol w="1562725"/>
                <a:gridCol w="1700525"/>
                <a:gridCol w="1537425"/>
              </a:tblGrid>
              <a:tr h="30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F2F2F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Variável</a:t>
                      </a:r>
                      <a:endParaRPr b="1" u="sng">
                        <a:solidFill>
                          <a:srgbClr val="F2F2F2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F2F2F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Nome</a:t>
                      </a:r>
                      <a:endParaRPr b="1" u="sng">
                        <a:solidFill>
                          <a:srgbClr val="F2F2F2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F2F2F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Unidade</a:t>
                      </a:r>
                      <a:endParaRPr b="1" u="sng">
                        <a:solidFill>
                          <a:srgbClr val="F2F2F2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F2F2F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Descrição</a:t>
                      </a:r>
                      <a:endParaRPr b="1" u="sng">
                        <a:solidFill>
                          <a:srgbClr val="F2F2F2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date</a:t>
                      </a:r>
                      <a:endParaRPr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date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aaa-mm-dd hh:mm:ss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Data e hora da medição.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% Iron Feed</a:t>
                      </a:r>
                      <a:endParaRPr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per_iron_feed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%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Percentual de Ferro proveniente do minério alimentado.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% Silica Feed</a:t>
                      </a:r>
                      <a:endParaRPr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per_silica_feed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%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Percentual de Sílica proveniente do minério alimentado.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Starch Flow</a:t>
                      </a:r>
                      <a:endParaRPr sz="180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starch_flow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m³/h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luxo de Amido (reagente).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Amina Flow</a:t>
                      </a:r>
                      <a:endParaRPr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amina_flow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m³/h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Fluxo de amina (reagente).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Ore Pulp Flow</a:t>
                      </a:r>
                      <a:endParaRPr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ore_pulp_flow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t/h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Fluxo da polpa de minério.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Ore Pulp pH</a:t>
                      </a:r>
                      <a:endParaRPr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ore_pulp_ph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 a 14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ph da polpa de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minério.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Ore Pulp Density</a:t>
                      </a:r>
                      <a:endParaRPr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ore_pulp_density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 a 3 kg/cm³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Densidade da polpa de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minério.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Flotation </a:t>
                      </a: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Column (01 - 07) Air Flow</a:t>
                      </a:r>
                      <a:endParaRPr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column_01_air_flow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Nm³/h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Fluxo de ar que entra na célula de flotação.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Flotation Column (01 - 07) Level</a:t>
                      </a:r>
                      <a:endParaRPr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column_01_level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mm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Nível de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espuma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na célula de flotação.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7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% Iron Concentrate</a:t>
                      </a:r>
                      <a:endParaRPr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per_iron_concentrate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%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Percentual de Ferro presente no minério de ferro após a flotação.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7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% Silica Concentrate</a:t>
                      </a:r>
                      <a:endParaRPr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per_silica_concentrate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%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Percentual de Sílica (impureza) presente no minério após a flotação.</a:t>
                      </a:r>
                      <a:endParaRPr sz="10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3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597" name="Google Shape;597;p33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33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Limpeza de Dados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600" name="Google Shape;600;p33"/>
          <p:cNvSpPr txBox="1"/>
          <p:nvPr>
            <p:ph idx="4294967295" type="subTitle"/>
          </p:nvPr>
        </p:nvSpPr>
        <p:spPr>
          <a:xfrm>
            <a:off x="7333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Coluna de Data não conta os segundos</a:t>
            </a:r>
            <a:endParaRPr sz="1200"/>
          </a:p>
        </p:txBody>
      </p:sp>
      <p:grpSp>
        <p:nvGrpSpPr>
          <p:cNvPr id="601" name="Google Shape;601;p33"/>
          <p:cNvGrpSpPr/>
          <p:nvPr/>
        </p:nvGrpSpPr>
        <p:grpSpPr>
          <a:xfrm>
            <a:off x="1662800" y="1185709"/>
            <a:ext cx="370930" cy="370549"/>
            <a:chOff x="2497275" y="2744159"/>
            <a:chExt cx="370930" cy="370549"/>
          </a:xfrm>
        </p:grpSpPr>
        <p:sp>
          <p:nvSpPr>
            <p:cNvPr id="602" name="Google Shape;602;p33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33"/>
          <p:cNvSpPr/>
          <p:nvPr/>
        </p:nvSpPr>
        <p:spPr>
          <a:xfrm rot="5400000">
            <a:off x="1611796" y="2258040"/>
            <a:ext cx="365758" cy="201168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3"/>
          <p:cNvSpPr txBox="1"/>
          <p:nvPr>
            <p:ph idx="4294967295" type="subTitle"/>
          </p:nvPr>
        </p:nvSpPr>
        <p:spPr>
          <a:xfrm>
            <a:off x="748013" y="26479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Script python para ajuste e </a:t>
            </a:r>
            <a:r>
              <a:rPr lang="en" sz="1200"/>
              <a:t>conversão</a:t>
            </a:r>
            <a:r>
              <a:rPr lang="en" sz="1200"/>
              <a:t> do formato para datetime64.</a:t>
            </a:r>
            <a:endParaRPr sz="1200"/>
          </a:p>
        </p:txBody>
      </p:sp>
      <p:pic>
        <p:nvPicPr>
          <p:cNvPr id="610" name="Google Shape;6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700" y="3340600"/>
            <a:ext cx="572750" cy="15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34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616" name="Google Shape;616;p34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34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Limpeza de Dados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619" name="Google Shape;619;p34"/>
          <p:cNvSpPr txBox="1"/>
          <p:nvPr>
            <p:ph idx="4294967295" type="subTitle"/>
          </p:nvPr>
        </p:nvSpPr>
        <p:spPr>
          <a:xfrm>
            <a:off x="7333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Coluna de Data não conta os segundos</a:t>
            </a:r>
            <a:endParaRPr sz="1200"/>
          </a:p>
        </p:txBody>
      </p:sp>
      <p:cxnSp>
        <p:nvCxnSpPr>
          <p:cNvPr id="620" name="Google Shape;620;p34"/>
          <p:cNvCxnSpPr/>
          <p:nvPr/>
        </p:nvCxnSpPr>
        <p:spPr>
          <a:xfrm>
            <a:off x="2041275" y="1371026"/>
            <a:ext cx="2319900" cy="3047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34"/>
          <p:cNvSpPr txBox="1"/>
          <p:nvPr>
            <p:ph idx="4294967295" type="subTitle"/>
          </p:nvPr>
        </p:nvSpPr>
        <p:spPr>
          <a:xfrm>
            <a:off x="3554788" y="342790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Valores de % de Ferro e Sílica que são alimentados no sistema se repetem em várias linhas</a:t>
            </a:r>
            <a:endParaRPr sz="1100"/>
          </a:p>
        </p:txBody>
      </p:sp>
      <p:grpSp>
        <p:nvGrpSpPr>
          <p:cNvPr id="622" name="Google Shape;622;p34"/>
          <p:cNvGrpSpPr/>
          <p:nvPr/>
        </p:nvGrpSpPr>
        <p:grpSpPr>
          <a:xfrm>
            <a:off x="1662800" y="1185709"/>
            <a:ext cx="370930" cy="370549"/>
            <a:chOff x="2497275" y="2744159"/>
            <a:chExt cx="370930" cy="370549"/>
          </a:xfrm>
        </p:grpSpPr>
        <p:sp>
          <p:nvSpPr>
            <p:cNvPr id="623" name="Google Shape;623;p34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34"/>
          <p:cNvGrpSpPr/>
          <p:nvPr/>
        </p:nvGrpSpPr>
        <p:grpSpPr>
          <a:xfrm>
            <a:off x="4415988" y="4246822"/>
            <a:ext cx="370930" cy="370549"/>
            <a:chOff x="2497275" y="2744159"/>
            <a:chExt cx="370930" cy="370549"/>
          </a:xfrm>
        </p:grpSpPr>
        <p:sp>
          <p:nvSpPr>
            <p:cNvPr id="630" name="Google Shape;630;p34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34"/>
          <p:cNvSpPr/>
          <p:nvPr/>
        </p:nvSpPr>
        <p:spPr>
          <a:xfrm rot="5400000">
            <a:off x="1611796" y="2258040"/>
            <a:ext cx="365758" cy="201168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4"/>
          <p:cNvSpPr txBox="1"/>
          <p:nvPr>
            <p:ph idx="4294967295" type="subTitle"/>
          </p:nvPr>
        </p:nvSpPr>
        <p:spPr>
          <a:xfrm>
            <a:off x="748013" y="26479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Ajuste e conversão para o formato Datetime64</a:t>
            </a:r>
            <a:endParaRPr sz="1200"/>
          </a:p>
        </p:txBody>
      </p:sp>
      <p:sp>
        <p:nvSpPr>
          <p:cNvPr id="638" name="Google Shape;638;p34"/>
          <p:cNvSpPr/>
          <p:nvPr/>
        </p:nvSpPr>
        <p:spPr>
          <a:xfrm rot="-5400000">
            <a:off x="4386046" y="3150665"/>
            <a:ext cx="365758" cy="201168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4"/>
          <p:cNvSpPr txBox="1"/>
          <p:nvPr>
            <p:ph idx="4294967295" type="subTitle"/>
          </p:nvPr>
        </p:nvSpPr>
        <p:spPr>
          <a:xfrm>
            <a:off x="3554800" y="22420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Medições são feitas 3 vezes ao dia - 01, 07 e 16 horas</a:t>
            </a:r>
            <a:endParaRPr sz="1200"/>
          </a:p>
        </p:txBody>
      </p:sp>
      <p:pic>
        <p:nvPicPr>
          <p:cNvPr id="640" name="Google Shape;6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700" y="3340600"/>
            <a:ext cx="572750" cy="15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063" y="827800"/>
            <a:ext cx="2062800" cy="14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35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647" name="Google Shape;647;p35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35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Limpeza de Dados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650" name="Google Shape;650;p35"/>
          <p:cNvSpPr txBox="1"/>
          <p:nvPr>
            <p:ph idx="4294967295" type="subTitle"/>
          </p:nvPr>
        </p:nvSpPr>
        <p:spPr>
          <a:xfrm>
            <a:off x="7333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Coluna de Data não conta os segundos</a:t>
            </a:r>
            <a:endParaRPr sz="1200"/>
          </a:p>
        </p:txBody>
      </p:sp>
      <p:sp>
        <p:nvSpPr>
          <p:cNvPr id="651" name="Google Shape;651;p35"/>
          <p:cNvSpPr txBox="1"/>
          <p:nvPr>
            <p:ph idx="4294967295" type="subTitle"/>
          </p:nvPr>
        </p:nvSpPr>
        <p:spPr>
          <a:xfrm>
            <a:off x="6328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Valores de % de Ferro e Sílica no concentrado final, se repetem em várias linhas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652" name="Google Shape;652;p35"/>
          <p:cNvCxnSpPr/>
          <p:nvPr/>
        </p:nvCxnSpPr>
        <p:spPr>
          <a:xfrm>
            <a:off x="2041275" y="1371026"/>
            <a:ext cx="2319900" cy="3047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35"/>
          <p:cNvCxnSpPr/>
          <p:nvPr/>
        </p:nvCxnSpPr>
        <p:spPr>
          <a:xfrm flipH="1" rot="10800000">
            <a:off x="4776675" y="1370876"/>
            <a:ext cx="2327400" cy="3047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35"/>
          <p:cNvSpPr txBox="1"/>
          <p:nvPr>
            <p:ph idx="4294967295" type="subTitle"/>
          </p:nvPr>
        </p:nvSpPr>
        <p:spPr>
          <a:xfrm>
            <a:off x="3554788" y="342790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Valores de % de Ferro e Sílica que são alimentados no sistema se repetem em várias linhas</a:t>
            </a:r>
            <a:endParaRPr sz="1100"/>
          </a:p>
        </p:txBody>
      </p:sp>
      <p:grpSp>
        <p:nvGrpSpPr>
          <p:cNvPr id="655" name="Google Shape;655;p35"/>
          <p:cNvGrpSpPr/>
          <p:nvPr/>
        </p:nvGrpSpPr>
        <p:grpSpPr>
          <a:xfrm>
            <a:off x="1662800" y="1185709"/>
            <a:ext cx="370930" cy="370549"/>
            <a:chOff x="2497275" y="2744159"/>
            <a:chExt cx="370930" cy="370549"/>
          </a:xfrm>
        </p:grpSpPr>
        <p:sp>
          <p:nvSpPr>
            <p:cNvPr id="656" name="Google Shape;656;p35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35"/>
          <p:cNvGrpSpPr/>
          <p:nvPr/>
        </p:nvGrpSpPr>
        <p:grpSpPr>
          <a:xfrm>
            <a:off x="7278813" y="1233159"/>
            <a:ext cx="370930" cy="370549"/>
            <a:chOff x="2497275" y="2744159"/>
            <a:chExt cx="370930" cy="370549"/>
          </a:xfrm>
        </p:grpSpPr>
        <p:sp>
          <p:nvSpPr>
            <p:cNvPr id="663" name="Google Shape;663;p35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35"/>
          <p:cNvGrpSpPr/>
          <p:nvPr/>
        </p:nvGrpSpPr>
        <p:grpSpPr>
          <a:xfrm>
            <a:off x="4415988" y="4246822"/>
            <a:ext cx="370930" cy="370549"/>
            <a:chOff x="2497275" y="2744159"/>
            <a:chExt cx="370930" cy="370549"/>
          </a:xfrm>
        </p:grpSpPr>
        <p:sp>
          <p:nvSpPr>
            <p:cNvPr id="670" name="Google Shape;670;p35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35"/>
          <p:cNvSpPr/>
          <p:nvPr/>
        </p:nvSpPr>
        <p:spPr>
          <a:xfrm rot="5400000">
            <a:off x="1611796" y="2258040"/>
            <a:ext cx="365758" cy="201168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5"/>
          <p:cNvSpPr txBox="1"/>
          <p:nvPr>
            <p:ph idx="4294967295" type="subTitle"/>
          </p:nvPr>
        </p:nvSpPr>
        <p:spPr>
          <a:xfrm>
            <a:off x="748013" y="26479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Script python para ajuste e conversão do formato para datetime64.</a:t>
            </a:r>
            <a:endParaRPr sz="1200"/>
          </a:p>
        </p:txBody>
      </p:sp>
      <p:sp>
        <p:nvSpPr>
          <p:cNvPr id="678" name="Google Shape;678;p35"/>
          <p:cNvSpPr/>
          <p:nvPr/>
        </p:nvSpPr>
        <p:spPr>
          <a:xfrm rot="5400000">
            <a:off x="7227809" y="2464865"/>
            <a:ext cx="365758" cy="201168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5"/>
          <p:cNvSpPr txBox="1"/>
          <p:nvPr>
            <p:ph idx="4294967295" type="subTitle"/>
          </p:nvPr>
        </p:nvSpPr>
        <p:spPr>
          <a:xfrm>
            <a:off x="6364025" y="2854776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Medições </a:t>
            </a:r>
            <a:r>
              <a:rPr lang="en" sz="1200"/>
              <a:t>foram</a:t>
            </a:r>
            <a:r>
              <a:rPr lang="en" sz="1200"/>
              <a:t> </a:t>
            </a:r>
            <a:r>
              <a:rPr lang="en" sz="1200"/>
              <a:t>realizadas</a:t>
            </a:r>
            <a:r>
              <a:rPr lang="en" sz="1200"/>
              <a:t> a cada hora, repetindo os dados nos outros períodos.</a:t>
            </a:r>
            <a:endParaRPr sz="1200"/>
          </a:p>
        </p:txBody>
      </p:sp>
      <p:sp>
        <p:nvSpPr>
          <p:cNvPr id="680" name="Google Shape;680;p35"/>
          <p:cNvSpPr/>
          <p:nvPr/>
        </p:nvSpPr>
        <p:spPr>
          <a:xfrm rot="-5400000">
            <a:off x="4386046" y="3150665"/>
            <a:ext cx="365758" cy="201168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5"/>
          <p:cNvSpPr txBox="1"/>
          <p:nvPr>
            <p:ph idx="4294967295" type="subTitle"/>
          </p:nvPr>
        </p:nvSpPr>
        <p:spPr>
          <a:xfrm>
            <a:off x="3554800" y="22420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Medições foram realizadas 3 vezes ao dia - 01, 07 e 16 horas</a:t>
            </a:r>
            <a:endParaRPr sz="1200"/>
          </a:p>
        </p:txBody>
      </p:sp>
      <p:pic>
        <p:nvPicPr>
          <p:cNvPr id="682" name="Google Shape;6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700" y="3340600"/>
            <a:ext cx="572750" cy="15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063" y="827800"/>
            <a:ext cx="2062800" cy="14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6800" y="3576925"/>
            <a:ext cx="3127200" cy="7288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5" name="Google Shape;685;p35"/>
          <p:cNvCxnSpPr/>
          <p:nvPr/>
        </p:nvCxnSpPr>
        <p:spPr>
          <a:xfrm>
            <a:off x="7675125" y="1397500"/>
            <a:ext cx="14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36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691" name="Google Shape;691;p36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36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Limpeza de Dados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694" name="Google Shape;694;p36"/>
          <p:cNvSpPr txBox="1"/>
          <p:nvPr>
            <p:ph idx="4294967295" type="subTitle"/>
          </p:nvPr>
        </p:nvSpPr>
        <p:spPr>
          <a:xfrm>
            <a:off x="625399" y="3227626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Descontinuidade de dados no período entre 17/03/2017 a 29/03/2017;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695" name="Google Shape;695;p36"/>
          <p:cNvGrpSpPr/>
          <p:nvPr/>
        </p:nvGrpSpPr>
        <p:grpSpPr>
          <a:xfrm>
            <a:off x="1563800" y="4034234"/>
            <a:ext cx="370930" cy="370549"/>
            <a:chOff x="2497275" y="2744159"/>
            <a:chExt cx="370930" cy="370549"/>
          </a:xfrm>
        </p:grpSpPr>
        <p:sp>
          <p:nvSpPr>
            <p:cNvPr id="696" name="Google Shape;696;p36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p36"/>
          <p:cNvSpPr/>
          <p:nvPr/>
        </p:nvSpPr>
        <p:spPr>
          <a:xfrm rot="-5400000">
            <a:off x="1512809" y="2922065"/>
            <a:ext cx="365758" cy="201168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6"/>
          <p:cNvSpPr txBox="1"/>
          <p:nvPr>
            <p:ph idx="4294967295" type="subTitle"/>
          </p:nvPr>
        </p:nvSpPr>
        <p:spPr>
          <a:xfrm>
            <a:off x="625400" y="1468800"/>
            <a:ext cx="2200500" cy="1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Sabendo que o processo é </a:t>
            </a:r>
            <a:r>
              <a:rPr lang="en" sz="1200"/>
              <a:t>contínuo,</a:t>
            </a:r>
            <a:r>
              <a:rPr lang="en" sz="1200"/>
              <a:t> optamos por considerar apenas os dados a partir do dia 29/03/2017</a:t>
            </a:r>
            <a:endParaRPr sz="1200"/>
          </a:p>
        </p:txBody>
      </p:sp>
      <p:pic>
        <p:nvPicPr>
          <p:cNvPr id="704" name="Google Shape;704;p36"/>
          <p:cNvPicPr preferRelativeResize="0"/>
          <p:nvPr/>
        </p:nvPicPr>
        <p:blipFill rotWithShape="1">
          <a:blip r:embed="rId3">
            <a:alphaModFix/>
          </a:blip>
          <a:srcRect b="77368" l="2289" r="5006" t="0"/>
          <a:stretch/>
        </p:blipFill>
        <p:spPr>
          <a:xfrm>
            <a:off x="2789300" y="795400"/>
            <a:ext cx="6354700" cy="38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6"/>
          <p:cNvSpPr/>
          <p:nvPr/>
        </p:nvSpPr>
        <p:spPr>
          <a:xfrm>
            <a:off x="3545625" y="777000"/>
            <a:ext cx="370800" cy="400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6" name="Google Shape;706;p36"/>
          <p:cNvCxnSpPr/>
          <p:nvPr/>
        </p:nvCxnSpPr>
        <p:spPr>
          <a:xfrm>
            <a:off x="-654025" y="1414576"/>
            <a:ext cx="2319900" cy="3047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7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7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712" name="Google Shape;712;p37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37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Limpeza de Dados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715" name="Google Shape;715;p37"/>
          <p:cNvSpPr txBox="1"/>
          <p:nvPr>
            <p:ph idx="1" type="body"/>
          </p:nvPr>
        </p:nvSpPr>
        <p:spPr>
          <a:xfrm>
            <a:off x="515050" y="3220325"/>
            <a:ext cx="8164200" cy="17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Periodicidade Final: Horária</a:t>
            </a:r>
            <a:endParaRPr b="1"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★"/>
            </a:pPr>
            <a:r>
              <a:rPr lang="en" sz="1400"/>
              <a:t>Como o nosso target é medido a cada hora, reduzimos o dataset para considerar as medições do primeiro registro a cada hora.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Para as variáveis com medições a cada 20 segundos, calculamos a média dentro de cada hora. Sendo assim o valor horário será a média das 180 medições dentro de cada hora.</a:t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★"/>
            </a:pPr>
            <a:r>
              <a:t/>
            </a:r>
            <a:endParaRPr sz="1400"/>
          </a:p>
        </p:txBody>
      </p:sp>
      <p:grpSp>
        <p:nvGrpSpPr>
          <p:cNvPr id="716" name="Google Shape;716;p37"/>
          <p:cNvGrpSpPr/>
          <p:nvPr/>
        </p:nvGrpSpPr>
        <p:grpSpPr>
          <a:xfrm>
            <a:off x="1408725" y="2315316"/>
            <a:ext cx="5806355" cy="848392"/>
            <a:chOff x="1431325" y="2473843"/>
            <a:chExt cx="5142007" cy="670507"/>
          </a:xfrm>
        </p:grpSpPr>
        <p:sp>
          <p:nvSpPr>
            <p:cNvPr id="717" name="Google Shape;717;p37"/>
            <p:cNvSpPr/>
            <p:nvPr/>
          </p:nvSpPr>
          <p:spPr>
            <a:xfrm rot="-5400000">
              <a:off x="3932132" y="503143"/>
              <a:ext cx="670500" cy="4611900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 txBox="1"/>
            <p:nvPr/>
          </p:nvSpPr>
          <p:spPr>
            <a:xfrm>
              <a:off x="3030665" y="2473850"/>
              <a:ext cx="15072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Starch Flow;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Amina Flow;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Ore_pulp_Flow;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Ore_pulp_pH;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9" name="Google Shape;719;p37"/>
            <p:cNvSpPr/>
            <p:nvPr/>
          </p:nvSpPr>
          <p:spPr>
            <a:xfrm rot="-5400000">
              <a:off x="1827775" y="2077400"/>
              <a:ext cx="670500" cy="1463400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2025175" y="2616800"/>
              <a:ext cx="869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20s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722" name="Google Shape;722;p37"/>
          <p:cNvGrpSpPr/>
          <p:nvPr/>
        </p:nvGrpSpPr>
        <p:grpSpPr>
          <a:xfrm>
            <a:off x="1408725" y="1453291"/>
            <a:ext cx="5806355" cy="848402"/>
            <a:chOff x="1431325" y="2473836"/>
            <a:chExt cx="5142007" cy="670514"/>
          </a:xfrm>
        </p:grpSpPr>
        <p:sp>
          <p:nvSpPr>
            <p:cNvPr id="723" name="Google Shape;723;p37"/>
            <p:cNvSpPr/>
            <p:nvPr/>
          </p:nvSpPr>
          <p:spPr>
            <a:xfrm rot="-5400000">
              <a:off x="3932132" y="503136"/>
              <a:ext cx="670500" cy="4611900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 txBox="1"/>
            <p:nvPr/>
          </p:nvSpPr>
          <p:spPr>
            <a:xfrm>
              <a:off x="3059447" y="2473843"/>
              <a:ext cx="2022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per_iron_feed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per_silica_feed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5" name="Google Shape;725;p37"/>
            <p:cNvSpPr/>
            <p:nvPr/>
          </p:nvSpPr>
          <p:spPr>
            <a:xfrm rot="-5400000">
              <a:off x="1860475" y="2044700"/>
              <a:ext cx="670500" cy="1528800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2025175" y="2616800"/>
              <a:ext cx="9351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3x /dia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728" name="Google Shape;728;p37"/>
          <p:cNvGrpSpPr/>
          <p:nvPr/>
        </p:nvGrpSpPr>
        <p:grpSpPr>
          <a:xfrm>
            <a:off x="1408725" y="591291"/>
            <a:ext cx="5814491" cy="848386"/>
            <a:chOff x="1431325" y="2473849"/>
            <a:chExt cx="5149213" cy="670502"/>
          </a:xfrm>
        </p:grpSpPr>
        <p:sp>
          <p:nvSpPr>
            <p:cNvPr id="729" name="Google Shape;729;p37"/>
            <p:cNvSpPr/>
            <p:nvPr/>
          </p:nvSpPr>
          <p:spPr>
            <a:xfrm rot="-5400000">
              <a:off x="3935738" y="499549"/>
              <a:ext cx="670500" cy="4619100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 txBox="1"/>
            <p:nvPr/>
          </p:nvSpPr>
          <p:spPr>
            <a:xfrm>
              <a:off x="3066205" y="2485864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per_iron_concentrate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per_silica_concentrate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37"/>
            <p:cNvSpPr/>
            <p:nvPr/>
          </p:nvSpPr>
          <p:spPr>
            <a:xfrm rot="-5400000">
              <a:off x="1864525" y="2040650"/>
              <a:ext cx="670500" cy="1536900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2025176" y="2616800"/>
              <a:ext cx="12450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1h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734" name="Google Shape;734;p37"/>
          <p:cNvGrpSpPr/>
          <p:nvPr/>
        </p:nvGrpSpPr>
        <p:grpSpPr>
          <a:xfrm>
            <a:off x="1611245" y="816217"/>
            <a:ext cx="356067" cy="398541"/>
            <a:chOff x="5823294" y="2309751"/>
            <a:chExt cx="315327" cy="314978"/>
          </a:xfrm>
        </p:grpSpPr>
        <p:sp>
          <p:nvSpPr>
            <p:cNvPr id="735" name="Google Shape;735;p37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37"/>
          <p:cNvGrpSpPr/>
          <p:nvPr/>
        </p:nvGrpSpPr>
        <p:grpSpPr>
          <a:xfrm>
            <a:off x="1611245" y="1721822"/>
            <a:ext cx="356067" cy="398541"/>
            <a:chOff x="5823294" y="2309751"/>
            <a:chExt cx="315327" cy="314978"/>
          </a:xfrm>
        </p:grpSpPr>
        <p:sp>
          <p:nvSpPr>
            <p:cNvPr id="753" name="Google Shape;753;p37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37"/>
          <p:cNvGrpSpPr/>
          <p:nvPr/>
        </p:nvGrpSpPr>
        <p:grpSpPr>
          <a:xfrm>
            <a:off x="1611245" y="2540217"/>
            <a:ext cx="356067" cy="398541"/>
            <a:chOff x="5823294" y="2309751"/>
            <a:chExt cx="315327" cy="314978"/>
          </a:xfrm>
        </p:grpSpPr>
        <p:sp>
          <p:nvSpPr>
            <p:cNvPr id="771" name="Google Shape;771;p37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" name="Google Shape;788;p37"/>
          <p:cNvSpPr txBox="1"/>
          <p:nvPr/>
        </p:nvSpPr>
        <p:spPr>
          <a:xfrm>
            <a:off x="4926500" y="2384775"/>
            <a:ext cx="2100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re_pulp_density;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Column_X_air_flow;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Column_X_level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89" name="Google Shape;789;p37"/>
          <p:cNvGrpSpPr/>
          <p:nvPr/>
        </p:nvGrpSpPr>
        <p:grpSpPr>
          <a:xfrm>
            <a:off x="8798735" y="4793660"/>
            <a:ext cx="345265" cy="349848"/>
            <a:chOff x="3979435" y="1976585"/>
            <a:chExt cx="345265" cy="349848"/>
          </a:xfrm>
        </p:grpSpPr>
        <p:sp>
          <p:nvSpPr>
            <p:cNvPr id="790" name="Google Shape;790;p37"/>
            <p:cNvSpPr/>
            <p:nvPr/>
          </p:nvSpPr>
          <p:spPr>
            <a:xfrm>
              <a:off x="3979435" y="1976585"/>
              <a:ext cx="345265" cy="349848"/>
            </a:xfrm>
            <a:custGeom>
              <a:rect b="b" l="l" r="r" t="t"/>
              <a:pathLst>
                <a:path extrusionOk="0" h="10992" w="10848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4044236" y="2176685"/>
              <a:ext cx="144783" cy="123077"/>
            </a:xfrm>
            <a:custGeom>
              <a:rect b="b" l="l" r="r" t="t"/>
              <a:pathLst>
                <a:path extrusionOk="0" h="3867" w="4549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4046910" y="2065957"/>
              <a:ext cx="204269" cy="100893"/>
            </a:xfrm>
            <a:custGeom>
              <a:rect b="b" l="l" r="r" t="t"/>
              <a:pathLst>
                <a:path extrusionOk="0" h="3170" w="6418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4195735" y="2118027"/>
              <a:ext cx="84247" cy="174224"/>
            </a:xfrm>
            <a:custGeom>
              <a:rect b="b" l="l" r="r" t="t"/>
              <a:pathLst>
                <a:path extrusionOk="0" h="5474" w="2647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4109037" y="2161153"/>
              <a:ext cx="81510" cy="55348"/>
            </a:xfrm>
            <a:custGeom>
              <a:rect b="b" l="l" r="r" t="t"/>
              <a:pathLst>
                <a:path extrusionOk="0" h="1739" w="2561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4157160" y="2083080"/>
              <a:ext cx="10662" cy="29218"/>
            </a:xfrm>
            <a:custGeom>
              <a:rect b="b" l="l" r="r" t="t"/>
              <a:pathLst>
                <a:path extrusionOk="0" h="918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4109419" y="2096034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4074950" y="2130121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4063555" y="2177067"/>
              <a:ext cx="29218" cy="10630"/>
            </a:xfrm>
            <a:custGeom>
              <a:rect b="b" l="l" r="r" t="t"/>
              <a:pathLst>
                <a:path extrusionOk="0" h="334" w="918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4073804" y="2215005"/>
              <a:ext cx="29600" cy="20051"/>
            </a:xfrm>
            <a:custGeom>
              <a:rect b="b" l="l" r="r" t="t"/>
              <a:pathLst>
                <a:path extrusionOk="0" h="630" w="93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4109419" y="2242472"/>
              <a:ext cx="21261" cy="26703"/>
            </a:xfrm>
            <a:custGeom>
              <a:rect b="b" l="l" r="r" t="t"/>
              <a:pathLst>
                <a:path extrusionOk="0" h="839" w="668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4157924" y="2252466"/>
              <a:ext cx="10248" cy="29600"/>
            </a:xfrm>
            <a:custGeom>
              <a:rect b="b" l="l" r="r" t="t"/>
              <a:pathLst>
                <a:path extrusionOk="0" h="930" w="322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4194685" y="2242472"/>
              <a:ext cx="21261" cy="27022"/>
            </a:xfrm>
            <a:custGeom>
              <a:rect b="b" l="l" r="r" t="t"/>
              <a:pathLst>
                <a:path extrusionOk="0" h="849" w="668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4222343" y="2215387"/>
              <a:ext cx="27690" cy="19669"/>
            </a:xfrm>
            <a:custGeom>
              <a:rect b="b" l="l" r="r" t="t"/>
              <a:pathLst>
                <a:path extrusionOk="0" h="618" w="87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4232941" y="2177067"/>
              <a:ext cx="29600" cy="10630"/>
            </a:xfrm>
            <a:custGeom>
              <a:rect b="b" l="l" r="r" t="t"/>
              <a:pathLst>
                <a:path extrusionOk="0" h="334" w="93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4221579" y="2130694"/>
              <a:ext cx="28454" cy="19478"/>
            </a:xfrm>
            <a:custGeom>
              <a:rect b="b" l="l" r="r" t="t"/>
              <a:pathLst>
                <a:path extrusionOk="0" h="612" w="894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4194685" y="2095652"/>
              <a:ext cx="20879" cy="26862"/>
            </a:xfrm>
            <a:custGeom>
              <a:rect b="b" l="l" r="r" t="t"/>
              <a:pathLst>
                <a:path extrusionOk="0" h="844" w="656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38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812" name="Google Shape;812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38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Limpeza de Dados</a:t>
            </a:r>
            <a:endParaRPr sz="3000">
              <a:solidFill>
                <a:srgbClr val="1155CC"/>
              </a:solidFill>
            </a:endParaRPr>
          </a:p>
        </p:txBody>
      </p:sp>
      <p:pic>
        <p:nvPicPr>
          <p:cNvPr id="815" name="Google Shape;815;p38"/>
          <p:cNvPicPr preferRelativeResize="0"/>
          <p:nvPr/>
        </p:nvPicPr>
        <p:blipFill rotWithShape="1">
          <a:blip r:embed="rId3">
            <a:alphaModFix/>
          </a:blip>
          <a:srcRect b="6023" l="1516" r="0" t="4747"/>
          <a:stretch/>
        </p:blipFill>
        <p:spPr>
          <a:xfrm>
            <a:off x="433400" y="2646625"/>
            <a:ext cx="7809875" cy="22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8"/>
          <p:cNvSpPr/>
          <p:nvPr/>
        </p:nvSpPr>
        <p:spPr>
          <a:xfrm>
            <a:off x="2507125" y="2867075"/>
            <a:ext cx="1657500" cy="1869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8"/>
          <p:cNvSpPr/>
          <p:nvPr/>
        </p:nvSpPr>
        <p:spPr>
          <a:xfrm>
            <a:off x="5038050" y="3041250"/>
            <a:ext cx="1263000" cy="1646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8"/>
          <p:cNvSpPr txBox="1"/>
          <p:nvPr>
            <p:ph idx="1" type="body"/>
          </p:nvPr>
        </p:nvSpPr>
        <p:spPr>
          <a:xfrm>
            <a:off x="489900" y="595213"/>
            <a:ext cx="8164200" cy="17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Dados interpolados ?</a:t>
            </a:r>
            <a:endParaRPr b="1"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★"/>
            </a:pPr>
            <a:r>
              <a:rPr lang="en" sz="1400"/>
              <a:t>Alguns dados repetidos ou seguindo um padrão de continuidade foram identificados.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Foi possível calcular o desvio padrão móvel em uma janela de 2 medições e assim identificar as medições com std = 0. A quantidade de dados com std móvel != 0 é de 306 registros.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★"/>
            </a:pPr>
            <a:r>
              <a:rPr lang="en" sz="1400"/>
              <a:t>Para continuidade do projeto consideramos todos os dados no dataset e estabelecemos que os dados de entrada do minério seguem uma dinâmica contínua e que depende de todo o sistema.</a:t>
            </a:r>
            <a:endParaRPr sz="1400"/>
          </a:p>
        </p:txBody>
      </p:sp>
      <p:pic>
        <p:nvPicPr>
          <p:cNvPr id="819" name="Google Shape;8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6100" y="4802500"/>
            <a:ext cx="317900" cy="3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39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825" name="Google Shape;825;p39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" name="Google Shape;827;p39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Limpeza de Dados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828" name="Google Shape;828;p39"/>
          <p:cNvSpPr txBox="1"/>
          <p:nvPr>
            <p:ph idx="1" type="body"/>
          </p:nvPr>
        </p:nvSpPr>
        <p:spPr>
          <a:xfrm>
            <a:off x="489900" y="442825"/>
            <a:ext cx="17805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Dataset Final</a:t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829" name="Google Shape;829;p39"/>
          <p:cNvSpPr txBox="1"/>
          <p:nvPr>
            <p:ph idx="4294967295" type="subTitle"/>
          </p:nvPr>
        </p:nvSpPr>
        <p:spPr>
          <a:xfrm>
            <a:off x="784275" y="2644499"/>
            <a:ext cx="17556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Linhas: </a:t>
            </a:r>
            <a:r>
              <a:rPr lang="en" sz="1300"/>
              <a:t>3941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Colunas: 24</a:t>
            </a:r>
            <a:endParaRPr sz="1300"/>
          </a:p>
        </p:txBody>
      </p:sp>
      <p:sp>
        <p:nvSpPr>
          <p:cNvPr id="830" name="Google Shape;830;p39"/>
          <p:cNvSpPr txBox="1"/>
          <p:nvPr>
            <p:ph idx="4294967295" type="title"/>
          </p:nvPr>
        </p:nvSpPr>
        <p:spPr>
          <a:xfrm>
            <a:off x="842300" y="1807687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Shape</a:t>
            </a:r>
            <a:endParaRPr sz="2400"/>
          </a:p>
        </p:txBody>
      </p:sp>
      <p:sp>
        <p:nvSpPr>
          <p:cNvPr id="831" name="Google Shape;831;p39"/>
          <p:cNvSpPr txBox="1"/>
          <p:nvPr>
            <p:ph idx="4294967295" type="title"/>
          </p:nvPr>
        </p:nvSpPr>
        <p:spPr>
          <a:xfrm>
            <a:off x="3561827" y="1807687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Período de dados</a:t>
            </a:r>
            <a:endParaRPr sz="2400"/>
          </a:p>
        </p:txBody>
      </p:sp>
      <p:sp>
        <p:nvSpPr>
          <p:cNvPr id="832" name="Google Shape;832;p39"/>
          <p:cNvSpPr txBox="1"/>
          <p:nvPr>
            <p:ph idx="4294967295" type="title"/>
          </p:nvPr>
        </p:nvSpPr>
        <p:spPr>
          <a:xfrm>
            <a:off x="6284704" y="1807687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</a:t>
            </a:r>
            <a:endParaRPr sz="2400"/>
          </a:p>
        </p:txBody>
      </p:sp>
      <p:sp>
        <p:nvSpPr>
          <p:cNvPr id="833" name="Google Shape;833;p39"/>
          <p:cNvSpPr/>
          <p:nvPr/>
        </p:nvSpPr>
        <p:spPr>
          <a:xfrm>
            <a:off x="842300" y="7245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39"/>
          <p:cNvSpPr/>
          <p:nvPr/>
        </p:nvSpPr>
        <p:spPr>
          <a:xfrm>
            <a:off x="3561827" y="7245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9"/>
          <p:cNvSpPr/>
          <p:nvPr/>
        </p:nvSpPr>
        <p:spPr>
          <a:xfrm>
            <a:off x="6284704" y="7245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6" name="Google Shape;836;p39"/>
          <p:cNvCxnSpPr>
            <a:stCxn id="833" idx="1"/>
            <a:endCxn id="830" idx="1"/>
          </p:cNvCxnSpPr>
          <p:nvPr/>
        </p:nvCxnSpPr>
        <p:spPr>
          <a:xfrm>
            <a:off x="842300" y="11366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39"/>
          <p:cNvCxnSpPr>
            <a:stCxn id="834" idx="1"/>
            <a:endCxn id="831" idx="1"/>
          </p:cNvCxnSpPr>
          <p:nvPr/>
        </p:nvCxnSpPr>
        <p:spPr>
          <a:xfrm>
            <a:off x="3561827" y="11366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39"/>
          <p:cNvCxnSpPr>
            <a:stCxn id="835" idx="1"/>
            <a:endCxn id="832" idx="1"/>
          </p:cNvCxnSpPr>
          <p:nvPr/>
        </p:nvCxnSpPr>
        <p:spPr>
          <a:xfrm>
            <a:off x="6284704" y="11366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39"/>
          <p:cNvSpPr/>
          <p:nvPr/>
        </p:nvSpPr>
        <p:spPr>
          <a:xfrm>
            <a:off x="965749" y="8310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" name="Google Shape;840;p39"/>
          <p:cNvGrpSpPr/>
          <p:nvPr/>
        </p:nvGrpSpPr>
        <p:grpSpPr>
          <a:xfrm>
            <a:off x="3694558" y="846460"/>
            <a:ext cx="577210" cy="580282"/>
            <a:chOff x="3095745" y="3805393"/>
            <a:chExt cx="352840" cy="354717"/>
          </a:xfrm>
        </p:grpSpPr>
        <p:sp>
          <p:nvSpPr>
            <p:cNvPr id="841" name="Google Shape;841;p39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39"/>
          <p:cNvGrpSpPr/>
          <p:nvPr/>
        </p:nvGrpSpPr>
        <p:grpSpPr>
          <a:xfrm>
            <a:off x="6408168" y="846447"/>
            <a:ext cx="583817" cy="580314"/>
            <a:chOff x="3541011" y="3367320"/>
            <a:chExt cx="348257" cy="346188"/>
          </a:xfrm>
        </p:grpSpPr>
        <p:sp>
          <p:nvSpPr>
            <p:cNvPr id="848" name="Google Shape;848;p39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2" name="Google Shape;852;p39"/>
          <p:cNvSpPr txBox="1"/>
          <p:nvPr>
            <p:ph idx="4294967295" type="subTitle"/>
          </p:nvPr>
        </p:nvSpPr>
        <p:spPr>
          <a:xfrm>
            <a:off x="3323700" y="2614000"/>
            <a:ext cx="1755600" cy="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29</a:t>
            </a:r>
            <a:r>
              <a:rPr lang="en" sz="1300"/>
              <a:t>/03/2017</a:t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</a:t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09/09/2017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3" name="Google Shape;853;p39"/>
          <p:cNvSpPr txBox="1"/>
          <p:nvPr>
            <p:ph idx="4294967295" type="subTitle"/>
          </p:nvPr>
        </p:nvSpPr>
        <p:spPr>
          <a:xfrm>
            <a:off x="6046575" y="2614000"/>
            <a:ext cx="1955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% Silica Concentrate</a:t>
            </a:r>
            <a:endParaRPr sz="1300"/>
          </a:p>
        </p:txBody>
      </p:sp>
      <p:graphicFrame>
        <p:nvGraphicFramePr>
          <p:cNvPr id="854" name="Google Shape;854;p39"/>
          <p:cNvGraphicFramePr/>
          <p:nvPr/>
        </p:nvGraphicFramePr>
        <p:xfrm>
          <a:off x="3162375" y="358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885825"/>
                <a:gridCol w="828675"/>
                <a:gridCol w="838200"/>
              </a:tblGrid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% Iron Concentrate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% SIlica Concentrate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Max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68.0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Mean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50%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Min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62.0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Std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pic>
        <p:nvPicPr>
          <p:cNvPr id="855" name="Google Shape;8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6100" y="4802500"/>
            <a:ext cx="317900" cy="3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40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861" name="Google Shape;861;p40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40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 - Varíavies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864" name="Google Shape;864;p40"/>
          <p:cNvSpPr txBox="1"/>
          <p:nvPr>
            <p:ph idx="1" type="body"/>
          </p:nvPr>
        </p:nvSpPr>
        <p:spPr>
          <a:xfrm>
            <a:off x="489900" y="5190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Reagentes: Starch(Amido) &amp; Amina</a:t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865" name="Google Shape;865;p40"/>
          <p:cNvPicPr preferRelativeResize="0"/>
          <p:nvPr/>
        </p:nvPicPr>
        <p:blipFill rotWithShape="1">
          <a:blip r:embed="rId3">
            <a:alphaModFix/>
          </a:blip>
          <a:srcRect b="82774" l="0" r="0" t="9704"/>
          <a:stretch/>
        </p:blipFill>
        <p:spPr>
          <a:xfrm>
            <a:off x="452163" y="1170050"/>
            <a:ext cx="8690524" cy="15898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6" name="Google Shape;866;p40"/>
          <p:cNvGraphicFramePr/>
          <p:nvPr/>
        </p:nvGraphicFramePr>
        <p:xfrm>
          <a:off x="3181500" y="357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885825"/>
                <a:gridCol w="828675"/>
                <a:gridCol w="8382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Starch Flow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Amina Flow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Max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6270.2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737.0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Mean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2849.6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488.9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50 %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2883.7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502.8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Min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54.6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242.9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947.7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83.7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867" name="Google Shape;867;p40"/>
          <p:cNvSpPr txBox="1"/>
          <p:nvPr/>
        </p:nvSpPr>
        <p:spPr>
          <a:xfrm>
            <a:off x="525275" y="1097325"/>
            <a:ext cx="85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868" name="Google Shape;868;p40"/>
          <p:cNvGrpSpPr/>
          <p:nvPr/>
        </p:nvGrpSpPr>
        <p:grpSpPr>
          <a:xfrm>
            <a:off x="8719411" y="4737969"/>
            <a:ext cx="350166" cy="349434"/>
            <a:chOff x="3541011" y="1508594"/>
            <a:chExt cx="350166" cy="349434"/>
          </a:xfrm>
        </p:grpSpPr>
        <p:sp>
          <p:nvSpPr>
            <p:cNvPr id="869" name="Google Shape;869;p40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41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887" name="Google Shape;887;p41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41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 - Varíavies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890" name="Google Shape;890;p41"/>
          <p:cNvSpPr txBox="1"/>
          <p:nvPr>
            <p:ph idx="1" type="body"/>
          </p:nvPr>
        </p:nvSpPr>
        <p:spPr>
          <a:xfrm>
            <a:off x="489900" y="4428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Colunas - Nível - mm</a:t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891" name="Google Shape;891;p41"/>
          <p:cNvSpPr txBox="1"/>
          <p:nvPr/>
        </p:nvSpPr>
        <p:spPr>
          <a:xfrm>
            <a:off x="525275" y="1097325"/>
            <a:ext cx="85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92" name="Google Shape;892;p41"/>
          <p:cNvPicPr preferRelativeResize="0"/>
          <p:nvPr/>
        </p:nvPicPr>
        <p:blipFill rotWithShape="1">
          <a:blip r:embed="rId3">
            <a:alphaModFix/>
          </a:blip>
          <a:srcRect b="10804" l="882" r="0" t="32332"/>
          <a:stretch/>
        </p:blipFill>
        <p:spPr>
          <a:xfrm>
            <a:off x="895525" y="775625"/>
            <a:ext cx="6825450" cy="85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1"/>
          <p:cNvPicPr preferRelativeResize="0"/>
          <p:nvPr/>
        </p:nvPicPr>
        <p:blipFill rotWithShape="1">
          <a:blip r:embed="rId4">
            <a:alphaModFix/>
          </a:blip>
          <a:srcRect b="8547" l="882" r="0" t="30263"/>
          <a:stretch/>
        </p:blipFill>
        <p:spPr>
          <a:xfrm>
            <a:off x="895525" y="1619822"/>
            <a:ext cx="6825450" cy="91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1"/>
          <p:cNvPicPr preferRelativeResize="0"/>
          <p:nvPr/>
        </p:nvPicPr>
        <p:blipFill rotWithShape="1">
          <a:blip r:embed="rId5">
            <a:alphaModFix/>
          </a:blip>
          <a:srcRect b="7091" l="882" r="0" t="31724"/>
          <a:stretch/>
        </p:blipFill>
        <p:spPr>
          <a:xfrm>
            <a:off x="895525" y="2724822"/>
            <a:ext cx="6825450" cy="9195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5" name="Google Shape;895;p41"/>
          <p:cNvGraphicFramePr/>
          <p:nvPr/>
        </p:nvGraphicFramePr>
        <p:xfrm>
          <a:off x="1196000" y="364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819150"/>
                <a:gridCol w="781050"/>
                <a:gridCol w="790575"/>
                <a:gridCol w="781050"/>
                <a:gridCol w="762000"/>
                <a:gridCol w="800100"/>
                <a:gridCol w="781050"/>
                <a:gridCol w="819150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01 Level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02 Level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03 Level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04 Level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05 Level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06 Level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07 Level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Max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859.0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827.8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884.8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675.6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674.1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698.5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655.5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Mean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519.9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522.7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531.6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418.1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422.7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426.9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418.1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50 %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499.6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499.8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499.6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400.8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400.6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402.7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400.5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Min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181.9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224.9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135.2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165.7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214.7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203.7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185.1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123.1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116.3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139.9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76.2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74.7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74.8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71.7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pSp>
        <p:nvGrpSpPr>
          <p:cNvPr id="896" name="Google Shape;896;p41"/>
          <p:cNvGrpSpPr/>
          <p:nvPr/>
        </p:nvGrpSpPr>
        <p:grpSpPr>
          <a:xfrm>
            <a:off x="8719411" y="4737969"/>
            <a:ext cx="350166" cy="349434"/>
            <a:chOff x="3541011" y="1508594"/>
            <a:chExt cx="350166" cy="349434"/>
          </a:xfrm>
        </p:grpSpPr>
        <p:sp>
          <p:nvSpPr>
            <p:cNvPr id="897" name="Google Shape;897;p41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p24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24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24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24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2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379" name="Google Shape;379;p24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0" name="Google Shape;380;p24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381" name="Google Shape;381;p24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24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384" name="Google Shape;384;p24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24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387" name="Google Shape;387;p24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24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390" name="Google Shape;390;p24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24"/>
          <p:cNvSpPr txBox="1"/>
          <p:nvPr>
            <p:ph idx="4294967295" type="subTitle"/>
          </p:nvPr>
        </p:nvSpPr>
        <p:spPr>
          <a:xfrm>
            <a:off x="134650" y="1615063"/>
            <a:ext cx="28329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1200"/>
              <a:buChar char="★"/>
            </a:pPr>
            <a:r>
              <a:rPr i="1" lang="en" sz="1200">
                <a:solidFill>
                  <a:srgbClr val="E3E9ED"/>
                </a:solidFill>
              </a:rPr>
              <a:t>Apresentação e </a:t>
            </a:r>
            <a:r>
              <a:rPr i="1" lang="en" sz="1200">
                <a:solidFill>
                  <a:srgbClr val="E3E9ED"/>
                </a:solidFill>
              </a:rPr>
              <a:t>objetivos;</a:t>
            </a:r>
            <a:endParaRPr i="1" sz="1200">
              <a:solidFill>
                <a:srgbClr val="E3E9ED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1200"/>
              <a:buChar char="★"/>
            </a:pPr>
            <a:r>
              <a:rPr i="1" lang="en" sz="1200">
                <a:solidFill>
                  <a:srgbClr val="E3E9ED"/>
                </a:solidFill>
              </a:rPr>
              <a:t>Contextualização do processo.</a:t>
            </a:r>
            <a:endParaRPr i="1" sz="1200">
              <a:solidFill>
                <a:srgbClr val="E3E9ED"/>
              </a:solidFill>
            </a:endParaRPr>
          </a:p>
        </p:txBody>
      </p:sp>
      <p:sp>
        <p:nvSpPr>
          <p:cNvPr id="393" name="Google Shape;393;p24"/>
          <p:cNvSpPr txBox="1"/>
          <p:nvPr>
            <p:ph idx="4294967295" type="ctrTitle"/>
          </p:nvPr>
        </p:nvSpPr>
        <p:spPr>
          <a:xfrm>
            <a:off x="2944650" y="2113408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155CC"/>
                </a:solidFill>
              </a:rPr>
              <a:t>EDA</a:t>
            </a:r>
            <a:endParaRPr sz="2300">
              <a:solidFill>
                <a:srgbClr val="1155CC"/>
              </a:solidFill>
            </a:endParaRPr>
          </a:p>
        </p:txBody>
      </p:sp>
      <p:sp>
        <p:nvSpPr>
          <p:cNvPr id="394" name="Google Shape;394;p24"/>
          <p:cNvSpPr txBox="1"/>
          <p:nvPr>
            <p:ph idx="4294967295" type="ctrTitle"/>
          </p:nvPr>
        </p:nvSpPr>
        <p:spPr>
          <a:xfrm>
            <a:off x="4796150" y="3243675"/>
            <a:ext cx="16569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Modelagem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395" name="Google Shape;395;p24"/>
          <p:cNvSpPr txBox="1"/>
          <p:nvPr>
            <p:ph idx="4294967295" type="ctrTitle"/>
          </p:nvPr>
        </p:nvSpPr>
        <p:spPr>
          <a:xfrm>
            <a:off x="7018150" y="2113400"/>
            <a:ext cx="13347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</a:rPr>
              <a:t>Conclusão</a:t>
            </a:r>
            <a:endParaRPr sz="2300">
              <a:solidFill>
                <a:schemeClr val="accent4"/>
              </a:solidFill>
            </a:endParaRPr>
          </a:p>
        </p:txBody>
      </p:sp>
      <p:sp>
        <p:nvSpPr>
          <p:cNvPr id="396" name="Google Shape;396;p24"/>
          <p:cNvSpPr txBox="1"/>
          <p:nvPr>
            <p:ph idx="4294967295" type="ctrTitle"/>
          </p:nvPr>
        </p:nvSpPr>
        <p:spPr>
          <a:xfrm>
            <a:off x="771525" y="3104850"/>
            <a:ext cx="15759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2"/>
                </a:solidFill>
              </a:rPr>
              <a:t>Introdução</a:t>
            </a:r>
            <a:endParaRPr sz="2300">
              <a:solidFill>
                <a:schemeClr val="accent2"/>
              </a:solidFill>
            </a:endParaRPr>
          </a:p>
        </p:txBody>
      </p:sp>
      <p:sp>
        <p:nvSpPr>
          <p:cNvPr id="397" name="Google Shape;397;p24"/>
          <p:cNvSpPr txBox="1"/>
          <p:nvPr>
            <p:ph idx="4294967295" type="subTitle"/>
          </p:nvPr>
        </p:nvSpPr>
        <p:spPr>
          <a:xfrm>
            <a:off x="2171400" y="3431113"/>
            <a:ext cx="28329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1200"/>
              <a:buChar char="★"/>
            </a:pPr>
            <a:r>
              <a:rPr i="1" lang="en" sz="1200">
                <a:solidFill>
                  <a:srgbClr val="E3E9ED"/>
                </a:solidFill>
              </a:rPr>
              <a:t>Entendimento dos Dados;</a:t>
            </a:r>
            <a:endParaRPr i="1" sz="1200">
              <a:solidFill>
                <a:srgbClr val="E3E9ED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1200"/>
              <a:buChar char="★"/>
            </a:pPr>
            <a:r>
              <a:rPr i="1" lang="en" sz="1200">
                <a:solidFill>
                  <a:srgbClr val="E3E9ED"/>
                </a:solidFill>
              </a:rPr>
              <a:t>Limpeza de dados;</a:t>
            </a:r>
            <a:endParaRPr i="1" sz="1200">
              <a:solidFill>
                <a:srgbClr val="E3E9ED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1200"/>
              <a:buChar char="★"/>
            </a:pPr>
            <a:r>
              <a:rPr i="1" lang="en" sz="1200">
                <a:solidFill>
                  <a:srgbClr val="E3E9ED"/>
                </a:solidFill>
              </a:rPr>
              <a:t>Insights.</a:t>
            </a:r>
            <a:endParaRPr i="1" sz="1200"/>
          </a:p>
        </p:txBody>
      </p:sp>
      <p:sp>
        <p:nvSpPr>
          <p:cNvPr id="398" name="Google Shape;398;p24"/>
          <p:cNvSpPr txBox="1"/>
          <p:nvPr>
            <p:ph idx="4294967295" type="subTitle"/>
          </p:nvPr>
        </p:nvSpPr>
        <p:spPr>
          <a:xfrm>
            <a:off x="4275950" y="1803875"/>
            <a:ext cx="25056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1200"/>
              <a:buChar char="★"/>
            </a:pPr>
            <a:r>
              <a:rPr i="1" lang="en" sz="1200">
                <a:solidFill>
                  <a:srgbClr val="E3E9ED"/>
                </a:solidFill>
              </a:rPr>
              <a:t>Preparação dos dados</a:t>
            </a:r>
            <a:r>
              <a:rPr i="1" lang="en" sz="1200">
                <a:solidFill>
                  <a:srgbClr val="E3E9ED"/>
                </a:solidFill>
              </a:rPr>
              <a:t>;</a:t>
            </a:r>
            <a:endParaRPr i="1" sz="1200">
              <a:solidFill>
                <a:srgbClr val="E3E9ED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1200"/>
              <a:buChar char="★"/>
            </a:pPr>
            <a:r>
              <a:rPr i="1" lang="en" sz="1200">
                <a:solidFill>
                  <a:srgbClr val="E3E9ED"/>
                </a:solidFill>
              </a:rPr>
              <a:t>Avaliação de Modelos;</a:t>
            </a:r>
            <a:endParaRPr i="1" sz="1200">
              <a:solidFill>
                <a:srgbClr val="E3E9ED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1200"/>
              <a:buChar char="★"/>
            </a:pPr>
            <a:r>
              <a:rPr i="1" lang="en" sz="1200">
                <a:solidFill>
                  <a:srgbClr val="E3E9ED"/>
                </a:solidFill>
              </a:rPr>
              <a:t>Resultado final.</a:t>
            </a:r>
            <a:endParaRPr i="1" sz="1200">
              <a:solidFill>
                <a:srgbClr val="E3E9ED"/>
              </a:solidFill>
            </a:endParaRPr>
          </a:p>
        </p:txBody>
      </p:sp>
      <p:sp>
        <p:nvSpPr>
          <p:cNvPr id="399" name="Google Shape;399;p24"/>
          <p:cNvSpPr txBox="1"/>
          <p:nvPr>
            <p:ph idx="4294967295" type="subTitle"/>
          </p:nvPr>
        </p:nvSpPr>
        <p:spPr>
          <a:xfrm>
            <a:off x="6574750" y="3442875"/>
            <a:ext cx="21732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1200"/>
              <a:buChar char="★"/>
            </a:pPr>
            <a:r>
              <a:rPr i="1" lang="en" sz="1200">
                <a:solidFill>
                  <a:srgbClr val="E3E9ED"/>
                </a:solidFill>
              </a:rPr>
              <a:t>Insights Finais;</a:t>
            </a:r>
            <a:endParaRPr i="1" sz="1200">
              <a:solidFill>
                <a:srgbClr val="E3E9ED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1200"/>
              <a:buChar char="★"/>
            </a:pPr>
            <a:r>
              <a:rPr i="1" lang="en" sz="1200">
                <a:solidFill>
                  <a:srgbClr val="E3E9ED"/>
                </a:solidFill>
              </a:rPr>
              <a:t>Sugestões;</a:t>
            </a:r>
            <a:endParaRPr i="1"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42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915" name="Google Shape;915;p42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" name="Google Shape;917;p42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 - Varíavies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918" name="Google Shape;918;p42"/>
          <p:cNvSpPr txBox="1"/>
          <p:nvPr>
            <p:ph idx="1" type="body"/>
          </p:nvPr>
        </p:nvSpPr>
        <p:spPr>
          <a:xfrm>
            <a:off x="489900" y="4428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Colunas - Fluxo de Ar - mm</a:t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919" name="Google Shape;919;p42"/>
          <p:cNvPicPr preferRelativeResize="0"/>
          <p:nvPr/>
        </p:nvPicPr>
        <p:blipFill rotWithShape="1">
          <a:blip r:embed="rId3">
            <a:alphaModFix/>
          </a:blip>
          <a:srcRect b="10266" l="2884" r="655" t="34594"/>
          <a:stretch/>
        </p:blipFill>
        <p:spPr>
          <a:xfrm>
            <a:off x="993325" y="731500"/>
            <a:ext cx="7076452" cy="10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2"/>
          <p:cNvPicPr preferRelativeResize="0"/>
          <p:nvPr/>
        </p:nvPicPr>
        <p:blipFill rotWithShape="1">
          <a:blip r:embed="rId4">
            <a:alphaModFix/>
          </a:blip>
          <a:srcRect b="9283" l="3263" r="1024" t="34791"/>
          <a:stretch/>
        </p:blipFill>
        <p:spPr>
          <a:xfrm>
            <a:off x="1067675" y="1745650"/>
            <a:ext cx="6923601" cy="10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2"/>
          <p:cNvPicPr preferRelativeResize="0"/>
          <p:nvPr/>
        </p:nvPicPr>
        <p:blipFill rotWithShape="1">
          <a:blip r:embed="rId5">
            <a:alphaModFix/>
          </a:blip>
          <a:srcRect b="9987" l="3339" r="1249" t="34895"/>
          <a:stretch/>
        </p:blipFill>
        <p:spPr>
          <a:xfrm>
            <a:off x="1067675" y="2687746"/>
            <a:ext cx="7002098" cy="1014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2" name="Google Shape;922;p42"/>
          <p:cNvGraphicFramePr/>
          <p:nvPr/>
        </p:nvGraphicFramePr>
        <p:xfrm>
          <a:off x="1452563" y="36535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590550"/>
                <a:gridCol w="790575"/>
                <a:gridCol w="819150"/>
                <a:gridCol w="800100"/>
                <a:gridCol w="838200"/>
                <a:gridCol w="809625"/>
                <a:gridCol w="771525"/>
                <a:gridCol w="819150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01 Air Flow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02 Air Flow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03 Air Flow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04 Air Flow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05 Air Flow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06 Air Flow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Column 07 Air Flow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Max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312.3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309.9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302.8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305.6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307.0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355.0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351.3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Mean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281.4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278.3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282.4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299.6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299.7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293.7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292.4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299.8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299.6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299.9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299.9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299.9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299.9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299.9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Min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175.9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178.2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177.2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293.3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287.1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196.5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199.7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pSp>
        <p:nvGrpSpPr>
          <p:cNvPr id="923" name="Google Shape;923;p42"/>
          <p:cNvGrpSpPr/>
          <p:nvPr/>
        </p:nvGrpSpPr>
        <p:grpSpPr>
          <a:xfrm>
            <a:off x="8719411" y="4737969"/>
            <a:ext cx="350166" cy="349434"/>
            <a:chOff x="3541011" y="1508594"/>
            <a:chExt cx="350166" cy="349434"/>
          </a:xfrm>
        </p:grpSpPr>
        <p:sp>
          <p:nvSpPr>
            <p:cNvPr id="924" name="Google Shape;924;p42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43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942" name="Google Shape;942;p43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4" name="Google Shape;944;p43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945" name="Google Shape;945;p43"/>
          <p:cNvSpPr txBox="1"/>
          <p:nvPr>
            <p:ph idx="1" type="body"/>
          </p:nvPr>
        </p:nvSpPr>
        <p:spPr>
          <a:xfrm>
            <a:off x="489900" y="4428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% Iron Concentrate</a:t>
            </a:r>
            <a:endParaRPr b="1" sz="1400"/>
          </a:p>
        </p:txBody>
      </p:sp>
      <p:graphicFrame>
        <p:nvGraphicFramePr>
          <p:cNvPr id="946" name="Google Shape;946;p43"/>
          <p:cNvGraphicFramePr/>
          <p:nvPr/>
        </p:nvGraphicFramePr>
        <p:xfrm>
          <a:off x="466975" y="337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885825"/>
                <a:gridCol w="828675"/>
                <a:gridCol w="838200"/>
              </a:tblGrid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% Iron Concentrate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% SIlica Concentrate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Max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68.0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Mean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50%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Min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62.0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Std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pic>
        <p:nvPicPr>
          <p:cNvPr id="947" name="Google Shape;9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978" y="3379550"/>
            <a:ext cx="3394147" cy="1479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8" name="Google Shape;948;p43"/>
          <p:cNvGraphicFramePr/>
          <p:nvPr/>
        </p:nvGraphicFramePr>
        <p:xfrm>
          <a:off x="6824075" y="10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1445900"/>
                <a:gridCol w="797825"/>
              </a:tblGrid>
              <a:tr h="36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Correlação de Spearman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% Iron 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per_silica_concentrate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-0.778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7C73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amina_flow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-0.127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AE9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per_silica_feed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-0.047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8F7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column_02_level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CFC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column_03_level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-0.013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FE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column_04_air_flow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-0.012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FE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column_07_air_flow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-0.005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column_06_air_flow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-0.005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ore_pulp_density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E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column_01_level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E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column_05_air_flow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0.048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CF9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per_iron_feed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0.055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BF8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column_02_air_flow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0.075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AF6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starch_flow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0.079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AF5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0.090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9F4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column_06_level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0.105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2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column_01_air_flow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0.121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7F0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column_03_air_flow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0.123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7F0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column_07_level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0.167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F4EB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column_04_level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0.174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F3EA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column_05_level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0.188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F2E9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ore_pulp_ph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0.217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F0E5"/>
                    </a:solidFill>
                  </a:tcPr>
                </a:tc>
              </a:tr>
              <a:tr h="19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per_iron_concentrate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</a:tr>
            </a:tbl>
          </a:graphicData>
        </a:graphic>
      </p:graphicFrame>
      <p:pic>
        <p:nvPicPr>
          <p:cNvPr id="949" name="Google Shape;949;p43"/>
          <p:cNvPicPr preferRelativeResize="0"/>
          <p:nvPr/>
        </p:nvPicPr>
        <p:blipFill rotWithShape="1">
          <a:blip r:embed="rId4">
            <a:alphaModFix/>
          </a:blip>
          <a:srcRect b="6956" l="1119" r="8611" t="4091"/>
          <a:stretch/>
        </p:blipFill>
        <p:spPr>
          <a:xfrm>
            <a:off x="0" y="870625"/>
            <a:ext cx="6824073" cy="164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44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955" name="Google Shape;955;p44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7" name="Google Shape;957;p44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 - Target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958" name="Google Shape;958;p44"/>
          <p:cNvSpPr txBox="1"/>
          <p:nvPr>
            <p:ph idx="1" type="body"/>
          </p:nvPr>
        </p:nvSpPr>
        <p:spPr>
          <a:xfrm>
            <a:off x="489900" y="4428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% Silica Concentrate</a:t>
            </a:r>
            <a:endParaRPr b="1" sz="1400"/>
          </a:p>
        </p:txBody>
      </p:sp>
      <p:graphicFrame>
        <p:nvGraphicFramePr>
          <p:cNvPr id="959" name="Google Shape;959;p44"/>
          <p:cNvGraphicFramePr/>
          <p:nvPr/>
        </p:nvGraphicFramePr>
        <p:xfrm>
          <a:off x="6872300" y="1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1323725"/>
                <a:gridCol w="864850"/>
              </a:tblGrid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Correlação de Spearman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% SIlica 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per_iron_concentrate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-0.778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7C73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column_05_level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-0.219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FDC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column_04_level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-0.216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FDD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column_01_air_flow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-0.207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1DF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column_03_air_flow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-0.202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2E0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column_07_level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-0.196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3E1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ore_pulp_ph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-0.167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8E6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column_02_air_flow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-0.162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9E7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column_06_level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-0.152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BE9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starch_flow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-0.094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5F4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per_iron_feed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-0.076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8F8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column_01_level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-0.040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column_07_air_flow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-0.034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column_05_air_flow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E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column_03_level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E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column_06_air_flow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E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column_04_air_flow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EFD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-0.005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DFC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column_02_level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-0.001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DFB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ore_pulp_density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0.082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8F2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per_silica_feed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0.087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7F1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amina_flow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0.230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EE1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per_silica_concentrate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0" name="Google Shape;960;p44"/>
          <p:cNvGraphicFramePr/>
          <p:nvPr/>
        </p:nvGraphicFramePr>
        <p:xfrm>
          <a:off x="543175" y="337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885825"/>
                <a:gridCol w="828675"/>
                <a:gridCol w="838200"/>
              </a:tblGrid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% Iron Concentrate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% SIlica Concentrate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Max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68.0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Mean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50%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Min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62.0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Std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pic>
        <p:nvPicPr>
          <p:cNvPr id="961" name="Google Shape;9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411" y="3379550"/>
            <a:ext cx="3173414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4"/>
          <p:cNvPicPr preferRelativeResize="0"/>
          <p:nvPr/>
        </p:nvPicPr>
        <p:blipFill rotWithShape="1">
          <a:blip r:embed="rId4">
            <a:alphaModFix/>
          </a:blip>
          <a:srcRect b="7872" l="1726" r="8820" t="6554"/>
          <a:stretch/>
        </p:blipFill>
        <p:spPr>
          <a:xfrm>
            <a:off x="45750" y="985100"/>
            <a:ext cx="6826550" cy="1600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45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968" name="Google Shape;968;p45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45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 - Target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971" name="Google Shape;971;p45"/>
          <p:cNvSpPr txBox="1"/>
          <p:nvPr>
            <p:ph idx="1" type="body"/>
          </p:nvPr>
        </p:nvSpPr>
        <p:spPr>
          <a:xfrm>
            <a:off x="489900" y="4428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% Silica Concentrate</a:t>
            </a:r>
            <a:endParaRPr b="1" sz="1400"/>
          </a:p>
        </p:txBody>
      </p:sp>
      <p:graphicFrame>
        <p:nvGraphicFramePr>
          <p:cNvPr id="972" name="Google Shape;972;p45"/>
          <p:cNvGraphicFramePr/>
          <p:nvPr/>
        </p:nvGraphicFramePr>
        <p:xfrm>
          <a:off x="6872300" y="1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1323725"/>
                <a:gridCol w="864850"/>
              </a:tblGrid>
              <a:tr h="34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Correlação de Spearman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% SIlica 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per_iron_concentrate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-0.778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7C73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column_05_level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-0.219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FDC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column_04_level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-0.216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FDD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column_01_air_flow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-0.207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1DF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column_03_air_flow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-0.202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2E0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column_07_level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-0.196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3E1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ore_pulp_ph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-0.167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8E6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column_02_air_flow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-0.162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9E7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column_06_level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-0.152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BE9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starch_flow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-0.094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5F4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per_iron_feed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-0.076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8F8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column_01_level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-0.040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column_07_air_flow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-0.034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column_05_air_flow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E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column_03_level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E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column_06_air_flow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E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column_04_air_flow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EFD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-0.005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DFC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column_02_level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-0.001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DFB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ore_pulp_density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0.082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8F2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per_silica_feed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0.087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7F1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amina_flow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0.230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EE1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per_silica_concentrate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3" name="Google Shape;973;p45"/>
          <p:cNvGraphicFramePr/>
          <p:nvPr/>
        </p:nvGraphicFramePr>
        <p:xfrm>
          <a:off x="543175" y="337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885825"/>
                <a:gridCol w="828675"/>
                <a:gridCol w="838200"/>
              </a:tblGrid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% Iron Concentrate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% SIlica Concentrate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3A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Max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68.0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Mean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50%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Min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62.0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12121"/>
                          </a:solidFill>
                        </a:rPr>
                        <a:t>Std</a:t>
                      </a:r>
                      <a:endParaRPr b="1" sz="1000">
                        <a:solidFill>
                          <a:srgbClr val="21212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pic>
        <p:nvPicPr>
          <p:cNvPr id="974" name="Google Shape;9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411" y="3379550"/>
            <a:ext cx="3173414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5"/>
          <p:cNvPicPr preferRelativeResize="0"/>
          <p:nvPr/>
        </p:nvPicPr>
        <p:blipFill rotWithShape="1">
          <a:blip r:embed="rId4">
            <a:alphaModFix/>
          </a:blip>
          <a:srcRect b="7872" l="1726" r="8820" t="6554"/>
          <a:stretch/>
        </p:blipFill>
        <p:spPr>
          <a:xfrm>
            <a:off x="45750" y="985100"/>
            <a:ext cx="6826550" cy="1600572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45"/>
          <p:cNvSpPr/>
          <p:nvPr/>
        </p:nvSpPr>
        <p:spPr>
          <a:xfrm>
            <a:off x="3592800" y="2585675"/>
            <a:ext cx="2141400" cy="7182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Reduzir o maior %  possível de sílica do minério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46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982" name="Google Shape;982;p46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46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 - Correlação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985" name="Google Shape;985;p46"/>
          <p:cNvSpPr txBox="1"/>
          <p:nvPr>
            <p:ph idx="1" type="body"/>
          </p:nvPr>
        </p:nvSpPr>
        <p:spPr>
          <a:xfrm>
            <a:off x="489900" y="4428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Correlação</a:t>
            </a:r>
            <a:endParaRPr b="1" sz="1400"/>
          </a:p>
        </p:txBody>
      </p:sp>
      <p:graphicFrame>
        <p:nvGraphicFramePr>
          <p:cNvPr id="986" name="Google Shape;986;p46"/>
          <p:cNvGraphicFramePr/>
          <p:nvPr/>
        </p:nvGraphicFramePr>
        <p:xfrm>
          <a:off x="6872300" y="1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1323725"/>
                <a:gridCol w="864850"/>
              </a:tblGrid>
              <a:tr h="34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% SIlica 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per_iron_concentrate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-0.778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7C73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column_05_level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-0.219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FDC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column_04_level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-0.216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FDD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column_01_air_flow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-0.207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1DF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column_03_air_flow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-0.202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2E0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column_07_level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-0.196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3E1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ore_pulp_ph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-0.167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8E6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column_02_air_flow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-0.162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9E7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column_06_level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-0.152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BE9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starch_flow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-0.094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5F4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per_iron_feed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-0.076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8F8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column_01_level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-0.040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column_07_air_flow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-0.034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column_05_air_flow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E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column_03_level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E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column_06_air_flow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E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column_04_air_flow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-0.020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EFD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-0.005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DFC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column_02_level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-0.001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DFB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ore_pulp_density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0.082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8F2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per_silica_feed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0.087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7F1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amina_flow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0.230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EE1"/>
                    </a:solidFill>
                  </a:tcPr>
                </a:tc>
              </a:tr>
              <a:tr h="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per_silica_concentrate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</a:tr>
            </a:tbl>
          </a:graphicData>
        </a:graphic>
      </p:graphicFrame>
      <p:pic>
        <p:nvPicPr>
          <p:cNvPr id="987" name="Google Shape;987;p46"/>
          <p:cNvPicPr preferRelativeResize="0"/>
          <p:nvPr/>
        </p:nvPicPr>
        <p:blipFill rotWithShape="1">
          <a:blip r:embed="rId3">
            <a:alphaModFix/>
          </a:blip>
          <a:srcRect b="2619" l="1007" r="1173" t="0"/>
          <a:stretch/>
        </p:blipFill>
        <p:spPr>
          <a:xfrm>
            <a:off x="0" y="1809650"/>
            <a:ext cx="6872299" cy="188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47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993" name="Google Shape;993;p47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47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 - Correlação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996" name="Google Shape;996;p47"/>
          <p:cNvSpPr txBox="1"/>
          <p:nvPr>
            <p:ph idx="1" type="body"/>
          </p:nvPr>
        </p:nvSpPr>
        <p:spPr>
          <a:xfrm>
            <a:off x="489900" y="4428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Decomposição - </a:t>
            </a:r>
            <a:r>
              <a:rPr b="1" lang="en" sz="900">
                <a:latin typeface="Arial"/>
                <a:ea typeface="Arial"/>
                <a:cs typeface="Arial"/>
                <a:sym typeface="Arial"/>
              </a:rPr>
              <a:t>% SIlica Concentrate</a:t>
            </a:r>
            <a:endParaRPr b="1" sz="1400"/>
          </a:p>
        </p:txBody>
      </p:sp>
      <p:pic>
        <p:nvPicPr>
          <p:cNvPr id="997" name="Google Shape;9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00" y="758425"/>
            <a:ext cx="7861151" cy="31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7"/>
          <p:cNvSpPr txBox="1"/>
          <p:nvPr>
            <p:ph idx="1" type="body"/>
          </p:nvPr>
        </p:nvSpPr>
        <p:spPr>
          <a:xfrm>
            <a:off x="489900" y="4033801"/>
            <a:ext cx="8164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Augmented Dickey-Fuller tese e  KPSS test: Série é estacionária</a:t>
            </a:r>
            <a:endParaRPr b="1"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n" sz="1400"/>
              <a:t>Alguns dados repetidos ou seguindo um padrão de continuidade foram identificados.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★"/>
            </a:pPr>
            <a:r>
              <a:rPr lang="en" sz="1400"/>
              <a:t>Sem uma sazonalidade bem definida, podendo </a:t>
            </a:r>
            <a:r>
              <a:rPr lang="en" sz="1400"/>
              <a:t>haver</a:t>
            </a:r>
            <a:r>
              <a:rPr lang="en" sz="1400"/>
              <a:t> um padrão diário.</a:t>
            </a:r>
            <a:endParaRPr sz="1400"/>
          </a:p>
        </p:txBody>
      </p:sp>
      <p:grpSp>
        <p:nvGrpSpPr>
          <p:cNvPr id="999" name="Google Shape;999;p47"/>
          <p:cNvGrpSpPr/>
          <p:nvPr/>
        </p:nvGrpSpPr>
        <p:grpSpPr>
          <a:xfrm>
            <a:off x="8719411" y="4737969"/>
            <a:ext cx="350166" cy="349434"/>
            <a:chOff x="3541011" y="1508594"/>
            <a:chExt cx="350166" cy="349434"/>
          </a:xfrm>
        </p:grpSpPr>
        <p:sp>
          <p:nvSpPr>
            <p:cNvPr id="1000" name="Google Shape;1000;p47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48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018" name="Google Shape;1018;p4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48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</a:t>
            </a:r>
            <a:r>
              <a:rPr lang="en" sz="3000">
                <a:solidFill>
                  <a:srgbClr val="1155CC"/>
                </a:solidFill>
              </a:rPr>
              <a:t>Insights - Describe - Means</a:t>
            </a:r>
            <a:endParaRPr sz="3000">
              <a:solidFill>
                <a:srgbClr val="1155CC"/>
              </a:solidFill>
            </a:endParaRPr>
          </a:p>
        </p:txBody>
      </p:sp>
      <p:cxnSp>
        <p:nvCxnSpPr>
          <p:cNvPr id="1021" name="Google Shape;1021;p48"/>
          <p:cNvCxnSpPr>
            <a:stCxn id="1022" idx="2"/>
          </p:cNvCxnSpPr>
          <p:nvPr/>
        </p:nvCxnSpPr>
        <p:spPr>
          <a:xfrm>
            <a:off x="1153500" y="2794247"/>
            <a:ext cx="1008300" cy="285600"/>
          </a:xfrm>
          <a:prstGeom prst="bentConnector3">
            <a:avLst>
              <a:gd fmla="val 118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2" name="Google Shape;1022;p48"/>
          <p:cNvSpPr/>
          <p:nvPr/>
        </p:nvSpPr>
        <p:spPr>
          <a:xfrm rot="-5400000">
            <a:off x="-380100" y="2217497"/>
            <a:ext cx="1913700" cy="11535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48"/>
          <p:cNvSpPr/>
          <p:nvPr/>
        </p:nvSpPr>
        <p:spPr>
          <a:xfrm>
            <a:off x="2166534" y="2900821"/>
            <a:ext cx="964078" cy="1110244"/>
          </a:xfrm>
          <a:prstGeom prst="flowChartOffpageConnector">
            <a:avLst/>
          </a:prstGeom>
          <a:gradFill>
            <a:gsLst>
              <a:gs pos="0">
                <a:srgbClr val="EAD1DC"/>
              </a:gs>
              <a:gs pos="100000">
                <a:srgbClr val="4C1130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427 mm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294 Nm³/h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4" name="Google Shape;1024;p48"/>
          <p:cNvSpPr/>
          <p:nvPr/>
        </p:nvSpPr>
        <p:spPr>
          <a:xfrm>
            <a:off x="2885549" y="1065414"/>
            <a:ext cx="964078" cy="1110244"/>
          </a:xfrm>
          <a:prstGeom prst="flowChartOffpageConnector">
            <a:avLst/>
          </a:prstGeom>
          <a:gradFill>
            <a:gsLst>
              <a:gs pos="0">
                <a:srgbClr val="660000"/>
              </a:gs>
              <a:gs pos="100000">
                <a:srgbClr val="FCE5CD"/>
              </a:gs>
            </a:gsLst>
            <a:lin ang="16200038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523 mm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278 Nm³/h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48"/>
          <p:cNvSpPr/>
          <p:nvPr/>
        </p:nvSpPr>
        <p:spPr>
          <a:xfrm>
            <a:off x="3681335" y="2900821"/>
            <a:ext cx="964078" cy="1110244"/>
          </a:xfrm>
          <a:prstGeom prst="flowChartOffpageConnector">
            <a:avLst/>
          </a:prstGeom>
          <a:gradFill>
            <a:gsLst>
              <a:gs pos="0">
                <a:srgbClr val="EAD1DC"/>
              </a:gs>
              <a:gs pos="100000">
                <a:srgbClr val="4C1130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418 mm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292 Nm³/h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6" name="Google Shape;1026;p48"/>
          <p:cNvCxnSpPr/>
          <p:nvPr/>
        </p:nvCxnSpPr>
        <p:spPr>
          <a:xfrm>
            <a:off x="2370726" y="1089283"/>
            <a:ext cx="514800" cy="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7" name="Google Shape;1027;p48"/>
          <p:cNvCxnSpPr/>
          <p:nvPr/>
        </p:nvCxnSpPr>
        <p:spPr>
          <a:xfrm flipH="1">
            <a:off x="3130635" y="3002966"/>
            <a:ext cx="550800" cy="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8" name="Google Shape;1028;p48"/>
          <p:cNvSpPr/>
          <p:nvPr/>
        </p:nvSpPr>
        <p:spPr>
          <a:xfrm>
            <a:off x="4431937" y="1065414"/>
            <a:ext cx="964078" cy="1110244"/>
          </a:xfrm>
          <a:prstGeom prst="flowChartOffpageConnector">
            <a:avLst/>
          </a:prstGeom>
          <a:gradFill>
            <a:gsLst>
              <a:gs pos="0">
                <a:srgbClr val="660000"/>
              </a:gs>
              <a:gs pos="100000">
                <a:srgbClr val="FCE5CD"/>
              </a:gs>
            </a:gsLst>
            <a:lin ang="16200038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532 mm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282 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Nm³/h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9" name="Google Shape;1029;p48"/>
          <p:cNvCxnSpPr/>
          <p:nvPr/>
        </p:nvCxnSpPr>
        <p:spPr>
          <a:xfrm>
            <a:off x="3849551" y="1089283"/>
            <a:ext cx="582600" cy="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0" name="Google Shape;1030;p48"/>
          <p:cNvSpPr/>
          <p:nvPr/>
        </p:nvSpPr>
        <p:spPr>
          <a:xfrm>
            <a:off x="1406640" y="1065414"/>
            <a:ext cx="964078" cy="1110244"/>
          </a:xfrm>
          <a:prstGeom prst="flowChartOffpageConnector">
            <a:avLst/>
          </a:prstGeom>
          <a:gradFill>
            <a:gsLst>
              <a:gs pos="0">
                <a:srgbClr val="660000"/>
              </a:gs>
              <a:gs pos="100000">
                <a:srgbClr val="FCE5CD"/>
              </a:gs>
            </a:gsLst>
            <a:lin ang="16200038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520 mm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281 Nm³/h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1" name="Google Shape;1031;p48"/>
          <p:cNvCxnSpPr>
            <a:stCxn id="1022" idx="2"/>
            <a:endCxn id="1030" idx="1"/>
          </p:cNvCxnSpPr>
          <p:nvPr/>
        </p:nvCxnSpPr>
        <p:spPr>
          <a:xfrm flipH="1" rot="10800000">
            <a:off x="1153500" y="1620647"/>
            <a:ext cx="253200" cy="1173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2" name="Google Shape;1032;p48"/>
          <p:cNvSpPr/>
          <p:nvPr/>
        </p:nvSpPr>
        <p:spPr>
          <a:xfrm>
            <a:off x="6117896" y="2074007"/>
            <a:ext cx="963940" cy="1110179"/>
          </a:xfrm>
          <a:prstGeom prst="flowChartOffpageConnector">
            <a:avLst/>
          </a:prstGeom>
          <a:gradFill>
            <a:gsLst>
              <a:gs pos="0">
                <a:srgbClr val="3F0C02"/>
              </a:gs>
              <a:gs pos="100000">
                <a:srgbClr val="E3CFCF"/>
              </a:gs>
            </a:gsLst>
            <a:lin ang="16200038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418 mm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300 Nm³/h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3" name="Google Shape;1033;p48"/>
          <p:cNvSpPr/>
          <p:nvPr/>
        </p:nvSpPr>
        <p:spPr>
          <a:xfrm>
            <a:off x="7279317" y="2067304"/>
            <a:ext cx="963940" cy="1110179"/>
          </a:xfrm>
          <a:prstGeom prst="flowChartOffpageConnector">
            <a:avLst/>
          </a:prstGeom>
          <a:gradFill>
            <a:gsLst>
              <a:gs pos="0">
                <a:srgbClr val="3F0C02"/>
              </a:gs>
              <a:gs pos="100000">
                <a:srgbClr val="E3CFCF"/>
              </a:gs>
            </a:gsLst>
            <a:lin ang="16200038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423 mm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300 Nm³/h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4" name="Google Shape;1034;p48"/>
          <p:cNvCxnSpPr/>
          <p:nvPr/>
        </p:nvCxnSpPr>
        <p:spPr>
          <a:xfrm flipH="1" rot="-5400000">
            <a:off x="5189375" y="1333575"/>
            <a:ext cx="1177200" cy="704700"/>
          </a:xfrm>
          <a:prstGeom prst="bentConnector3">
            <a:avLst>
              <a:gd fmla="val 1589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5" name="Google Shape;1035;p48"/>
          <p:cNvSpPr/>
          <p:nvPr/>
        </p:nvSpPr>
        <p:spPr>
          <a:xfrm>
            <a:off x="2517935" y="1012010"/>
            <a:ext cx="2202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8"/>
          <p:cNvSpPr/>
          <p:nvPr/>
        </p:nvSpPr>
        <p:spPr>
          <a:xfrm>
            <a:off x="3996826" y="1012010"/>
            <a:ext cx="2202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48"/>
          <p:cNvSpPr/>
          <p:nvPr/>
        </p:nvSpPr>
        <p:spPr>
          <a:xfrm>
            <a:off x="5641558" y="1030695"/>
            <a:ext cx="2202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8" name="Google Shape;1038;p48"/>
          <p:cNvCxnSpPr/>
          <p:nvPr/>
        </p:nvCxnSpPr>
        <p:spPr>
          <a:xfrm flipH="1" rot="-5400000">
            <a:off x="1874602" y="2159878"/>
            <a:ext cx="743100" cy="746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9" name="Google Shape;1039;p48"/>
          <p:cNvCxnSpPr>
            <a:stCxn id="1024" idx="2"/>
          </p:cNvCxnSpPr>
          <p:nvPr/>
        </p:nvCxnSpPr>
        <p:spPr>
          <a:xfrm rot="5400000">
            <a:off x="2822338" y="1988008"/>
            <a:ext cx="357600" cy="7329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0" name="Google Shape;1040;p48"/>
          <p:cNvCxnSpPr>
            <a:stCxn id="1028" idx="2"/>
          </p:cNvCxnSpPr>
          <p:nvPr/>
        </p:nvCxnSpPr>
        <p:spPr>
          <a:xfrm rot="5400000">
            <a:off x="3968676" y="1587958"/>
            <a:ext cx="357600" cy="15330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48"/>
          <p:cNvCxnSpPr>
            <a:stCxn id="1025" idx="0"/>
          </p:cNvCxnSpPr>
          <p:nvPr/>
        </p:nvCxnSpPr>
        <p:spPr>
          <a:xfrm rot="10800000">
            <a:off x="4157674" y="2533021"/>
            <a:ext cx="5700" cy="36780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2" name="Google Shape;1042;p48"/>
          <p:cNvSpPr/>
          <p:nvPr/>
        </p:nvSpPr>
        <p:spPr>
          <a:xfrm rot="5400000">
            <a:off x="1762164" y="2240912"/>
            <a:ext cx="2193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8"/>
          <p:cNvSpPr/>
          <p:nvPr/>
        </p:nvSpPr>
        <p:spPr>
          <a:xfrm rot="5400000">
            <a:off x="3266408" y="2265276"/>
            <a:ext cx="2193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8"/>
          <p:cNvSpPr/>
          <p:nvPr/>
        </p:nvSpPr>
        <p:spPr>
          <a:xfrm rot="5400000">
            <a:off x="4801739" y="2265276"/>
            <a:ext cx="2193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5" name="Google Shape;1045;p48"/>
          <p:cNvCxnSpPr>
            <a:stCxn id="1023" idx="2"/>
            <a:endCxn id="1025" idx="2"/>
          </p:cNvCxnSpPr>
          <p:nvPr/>
        </p:nvCxnSpPr>
        <p:spPr>
          <a:xfrm flipH="1" rot="-5400000">
            <a:off x="3405623" y="3254015"/>
            <a:ext cx="600" cy="15147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6" name="Google Shape;1046;p48"/>
          <p:cNvCxnSpPr>
            <a:stCxn id="1025" idx="2"/>
          </p:cNvCxnSpPr>
          <p:nvPr/>
        </p:nvCxnSpPr>
        <p:spPr>
          <a:xfrm flipH="1" rot="-5400000">
            <a:off x="4415674" y="3758765"/>
            <a:ext cx="243600" cy="748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7" name="Google Shape;1047;p48"/>
          <p:cNvSpPr/>
          <p:nvPr/>
        </p:nvSpPr>
        <p:spPr>
          <a:xfrm>
            <a:off x="4753450" y="3696475"/>
            <a:ext cx="793800" cy="647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Rejeito</a:t>
            </a:r>
            <a:endParaRPr sz="1100"/>
          </a:p>
        </p:txBody>
      </p:sp>
      <p:sp>
        <p:nvSpPr>
          <p:cNvPr id="1048" name="Google Shape;1048;p48"/>
          <p:cNvSpPr/>
          <p:nvPr/>
        </p:nvSpPr>
        <p:spPr>
          <a:xfrm rot="5400000">
            <a:off x="2518265" y="2636956"/>
            <a:ext cx="2193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8"/>
          <p:cNvSpPr/>
          <p:nvPr/>
        </p:nvSpPr>
        <p:spPr>
          <a:xfrm rot="5400000">
            <a:off x="4032420" y="2636956"/>
            <a:ext cx="2193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8"/>
          <p:cNvSpPr/>
          <p:nvPr/>
        </p:nvSpPr>
        <p:spPr>
          <a:xfrm>
            <a:off x="3295801" y="4166862"/>
            <a:ext cx="2202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8"/>
          <p:cNvSpPr/>
          <p:nvPr/>
        </p:nvSpPr>
        <p:spPr>
          <a:xfrm>
            <a:off x="4441451" y="4169673"/>
            <a:ext cx="2202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2" name="Google Shape;1052;p48"/>
          <p:cNvCxnSpPr/>
          <p:nvPr/>
        </p:nvCxnSpPr>
        <p:spPr>
          <a:xfrm>
            <a:off x="7085345" y="2121788"/>
            <a:ext cx="2091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48"/>
          <p:cNvCxnSpPr>
            <a:stCxn id="1033" idx="2"/>
            <a:endCxn id="1032" idx="2"/>
          </p:cNvCxnSpPr>
          <p:nvPr/>
        </p:nvCxnSpPr>
        <p:spPr>
          <a:xfrm rot="5400000">
            <a:off x="7177337" y="2600133"/>
            <a:ext cx="6600" cy="1161300"/>
          </a:xfrm>
          <a:prstGeom prst="bentConnector3">
            <a:avLst>
              <a:gd fmla="val 37828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4" name="Google Shape;1054;p48"/>
          <p:cNvSpPr/>
          <p:nvPr/>
        </p:nvSpPr>
        <p:spPr>
          <a:xfrm>
            <a:off x="7819700" y="3369575"/>
            <a:ext cx="1281000" cy="647700"/>
          </a:xfrm>
          <a:prstGeom prst="cube">
            <a:avLst>
              <a:gd fmla="val 25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Concentrado FInal</a:t>
            </a:r>
            <a:endParaRPr sz="1100"/>
          </a:p>
        </p:txBody>
      </p:sp>
      <p:cxnSp>
        <p:nvCxnSpPr>
          <p:cNvPr id="1055" name="Google Shape;1055;p48"/>
          <p:cNvCxnSpPr>
            <a:endCxn id="1054" idx="0"/>
          </p:cNvCxnSpPr>
          <p:nvPr/>
        </p:nvCxnSpPr>
        <p:spPr>
          <a:xfrm flipH="1" rot="-5400000">
            <a:off x="7791612" y="2620025"/>
            <a:ext cx="1179900" cy="319200"/>
          </a:xfrm>
          <a:prstGeom prst="bentConnector3">
            <a:avLst>
              <a:gd fmla="val 159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6" name="Google Shape;1056;p48"/>
          <p:cNvSpPr txBox="1"/>
          <p:nvPr/>
        </p:nvSpPr>
        <p:spPr>
          <a:xfrm>
            <a:off x="2634691" y="2514754"/>
            <a:ext cx="153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</a:t>
            </a:r>
            <a:r>
              <a:rPr b="1"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cavengers</a:t>
            </a:r>
            <a:endParaRPr b="1" i="1"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7" name="Google Shape;1057;p48"/>
          <p:cNvSpPr txBox="1"/>
          <p:nvPr/>
        </p:nvSpPr>
        <p:spPr>
          <a:xfrm>
            <a:off x="2463802" y="534675"/>
            <a:ext cx="15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Roughers</a:t>
            </a:r>
            <a:endParaRPr b="1" i="1"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8" name="Google Shape;1058;p48"/>
          <p:cNvSpPr txBox="1"/>
          <p:nvPr/>
        </p:nvSpPr>
        <p:spPr>
          <a:xfrm>
            <a:off x="6384605" y="1514494"/>
            <a:ext cx="15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Cleaners</a:t>
            </a:r>
            <a:endParaRPr b="1" i="1"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9" name="Google Shape;1059;p48"/>
          <p:cNvSpPr txBox="1"/>
          <p:nvPr/>
        </p:nvSpPr>
        <p:spPr>
          <a:xfrm>
            <a:off x="1124702" y="2300300"/>
            <a:ext cx="7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Feed</a:t>
            </a:r>
            <a:endParaRPr b="1" i="1"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0" name="Google Shape;1060;p48"/>
          <p:cNvSpPr/>
          <p:nvPr/>
        </p:nvSpPr>
        <p:spPr>
          <a:xfrm>
            <a:off x="1413700" y="1111951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1" name="Google Shape;1061;p48"/>
          <p:cNvSpPr/>
          <p:nvPr/>
        </p:nvSpPr>
        <p:spPr>
          <a:xfrm>
            <a:off x="1404250" y="1317552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2" name="Google Shape;1062;p48"/>
          <p:cNvSpPr/>
          <p:nvPr/>
        </p:nvSpPr>
        <p:spPr>
          <a:xfrm>
            <a:off x="2937700" y="1111951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3" name="Google Shape;1063;p48"/>
          <p:cNvSpPr/>
          <p:nvPr/>
        </p:nvSpPr>
        <p:spPr>
          <a:xfrm>
            <a:off x="2928250" y="1317552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4" name="Google Shape;1064;p48"/>
          <p:cNvSpPr/>
          <p:nvPr/>
        </p:nvSpPr>
        <p:spPr>
          <a:xfrm>
            <a:off x="4461700" y="1111951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5" name="Google Shape;1065;p48"/>
          <p:cNvSpPr/>
          <p:nvPr/>
        </p:nvSpPr>
        <p:spPr>
          <a:xfrm>
            <a:off x="4452250" y="1317552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6" name="Google Shape;1066;p48"/>
          <p:cNvSpPr/>
          <p:nvPr/>
        </p:nvSpPr>
        <p:spPr>
          <a:xfrm>
            <a:off x="6138100" y="2102551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7" name="Google Shape;1067;p48"/>
          <p:cNvSpPr/>
          <p:nvPr/>
        </p:nvSpPr>
        <p:spPr>
          <a:xfrm>
            <a:off x="6128650" y="2308152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8" name="Google Shape;1068;p48"/>
          <p:cNvSpPr/>
          <p:nvPr/>
        </p:nvSpPr>
        <p:spPr>
          <a:xfrm>
            <a:off x="7281100" y="2102551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9" name="Google Shape;1069;p48"/>
          <p:cNvSpPr/>
          <p:nvPr/>
        </p:nvSpPr>
        <p:spPr>
          <a:xfrm>
            <a:off x="7271650" y="2308152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0" name="Google Shape;1070;p48"/>
          <p:cNvSpPr/>
          <p:nvPr/>
        </p:nvSpPr>
        <p:spPr>
          <a:xfrm>
            <a:off x="2175700" y="2940751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1" name="Google Shape;1071;p48"/>
          <p:cNvSpPr/>
          <p:nvPr/>
        </p:nvSpPr>
        <p:spPr>
          <a:xfrm>
            <a:off x="2166250" y="3146352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2" name="Google Shape;1072;p48"/>
          <p:cNvSpPr/>
          <p:nvPr/>
        </p:nvSpPr>
        <p:spPr>
          <a:xfrm>
            <a:off x="3699700" y="2940751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3" name="Google Shape;1073;p48"/>
          <p:cNvSpPr/>
          <p:nvPr/>
        </p:nvSpPr>
        <p:spPr>
          <a:xfrm>
            <a:off x="3690250" y="3146352"/>
            <a:ext cx="935175" cy="53820"/>
          </a:xfrm>
          <a:custGeom>
            <a:rect b="b" l="l" r="r" t="t"/>
            <a:pathLst>
              <a:path extrusionOk="0" h="5599" w="37407">
                <a:moveTo>
                  <a:pt x="0" y="2726"/>
                </a:moveTo>
                <a:cubicBezTo>
                  <a:pt x="3197" y="1356"/>
                  <a:pt x="6649" y="-323"/>
                  <a:pt x="10100" y="108"/>
                </a:cubicBezTo>
                <a:cubicBezTo>
                  <a:pt x="13538" y="538"/>
                  <a:pt x="15661" y="4774"/>
                  <a:pt x="19078" y="5345"/>
                </a:cubicBezTo>
                <a:cubicBezTo>
                  <a:pt x="25165" y="6362"/>
                  <a:pt x="31235" y="2726"/>
                  <a:pt x="37407" y="2726"/>
                </a:cubicBezTo>
              </a:path>
            </a:pathLst>
          </a:cu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4" name="Google Shape;1074;p48"/>
          <p:cNvSpPr txBox="1"/>
          <p:nvPr/>
        </p:nvSpPr>
        <p:spPr>
          <a:xfrm>
            <a:off x="1659675" y="726013"/>
            <a:ext cx="4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01</a:t>
            </a:r>
            <a:endParaRPr b="1" sz="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75" name="Google Shape;1075;p48"/>
          <p:cNvSpPr txBox="1"/>
          <p:nvPr/>
        </p:nvSpPr>
        <p:spPr>
          <a:xfrm>
            <a:off x="3107475" y="726013"/>
            <a:ext cx="4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02</a:t>
            </a:r>
            <a:endParaRPr b="1" sz="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76" name="Google Shape;1076;p48"/>
          <p:cNvSpPr txBox="1"/>
          <p:nvPr/>
        </p:nvSpPr>
        <p:spPr>
          <a:xfrm>
            <a:off x="4707675" y="726013"/>
            <a:ext cx="4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03</a:t>
            </a:r>
            <a:endParaRPr b="1" sz="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77" name="Google Shape;1077;p48"/>
          <p:cNvSpPr txBox="1"/>
          <p:nvPr/>
        </p:nvSpPr>
        <p:spPr>
          <a:xfrm>
            <a:off x="6367188" y="1684988"/>
            <a:ext cx="4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04</a:t>
            </a:r>
            <a:endParaRPr b="1" sz="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78" name="Google Shape;1078;p48"/>
          <p:cNvSpPr txBox="1"/>
          <p:nvPr/>
        </p:nvSpPr>
        <p:spPr>
          <a:xfrm>
            <a:off x="7510188" y="1684988"/>
            <a:ext cx="4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05</a:t>
            </a:r>
            <a:endParaRPr b="1" sz="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79" name="Google Shape;1079;p48"/>
          <p:cNvSpPr txBox="1"/>
          <p:nvPr/>
        </p:nvSpPr>
        <p:spPr>
          <a:xfrm>
            <a:off x="2557188" y="2599388"/>
            <a:ext cx="4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06</a:t>
            </a:r>
            <a:endParaRPr b="1" sz="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80" name="Google Shape;1080;p48"/>
          <p:cNvSpPr txBox="1"/>
          <p:nvPr/>
        </p:nvSpPr>
        <p:spPr>
          <a:xfrm>
            <a:off x="4183825" y="2536888"/>
            <a:ext cx="4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07</a:t>
            </a:r>
            <a:endParaRPr b="1" sz="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81" name="Google Shape;1081;p48"/>
          <p:cNvSpPr txBox="1"/>
          <p:nvPr/>
        </p:nvSpPr>
        <p:spPr>
          <a:xfrm>
            <a:off x="-19150" y="2225075"/>
            <a:ext cx="115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 Iron: 56.2%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 SIlica: 14.8%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2" name="Google Shape;1082;p48"/>
          <p:cNvSpPr txBox="1"/>
          <p:nvPr/>
        </p:nvSpPr>
        <p:spPr>
          <a:xfrm>
            <a:off x="6262375" y="661275"/>
            <a:ext cx="2568900" cy="861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Fluxo de polpa</a:t>
            </a: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397.5 t/h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 da pulpa: 9.8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Densidade da Polpa: 1.68 kg/cm³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48"/>
          <p:cNvSpPr txBox="1"/>
          <p:nvPr/>
        </p:nvSpPr>
        <p:spPr>
          <a:xfrm>
            <a:off x="6570450" y="3551338"/>
            <a:ext cx="1161300" cy="6927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 Iron: 65.0%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 SIlica: 2.3%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48"/>
          <p:cNvSpPr txBox="1"/>
          <p:nvPr/>
        </p:nvSpPr>
        <p:spPr>
          <a:xfrm>
            <a:off x="7363650" y="4361775"/>
            <a:ext cx="1420800" cy="69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Iron Efc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116%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SIlica Efc: 81.8%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48"/>
          <p:cNvSpPr/>
          <p:nvPr/>
        </p:nvSpPr>
        <p:spPr>
          <a:xfrm rot="10800000">
            <a:off x="1659679" y="3011513"/>
            <a:ext cx="2202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48"/>
          <p:cNvSpPr txBox="1"/>
          <p:nvPr/>
        </p:nvSpPr>
        <p:spPr>
          <a:xfrm>
            <a:off x="244725" y="4736250"/>
            <a:ext cx="64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Obs: Esquema </a:t>
            </a:r>
            <a:r>
              <a:rPr b="1" lang="en" sz="11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hipotético</a:t>
            </a:r>
            <a:r>
              <a:rPr b="1" lang="en" sz="11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 apenas para facilitar a </a:t>
            </a:r>
            <a:r>
              <a:rPr b="1" lang="en" sz="11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compreensão</a:t>
            </a:r>
            <a:r>
              <a:rPr b="1" lang="en" sz="11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 das medições.</a:t>
            </a:r>
            <a:endParaRPr b="1" sz="11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087" name="Google Shape;1087;p48"/>
          <p:cNvCxnSpPr/>
          <p:nvPr/>
        </p:nvCxnSpPr>
        <p:spPr>
          <a:xfrm>
            <a:off x="4668125" y="3003400"/>
            <a:ext cx="1945200" cy="43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8" name="Google Shape;1088;p48"/>
          <p:cNvSpPr/>
          <p:nvPr/>
        </p:nvSpPr>
        <p:spPr>
          <a:xfrm rot="10800000">
            <a:off x="6042179" y="3350943"/>
            <a:ext cx="2202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49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094" name="Google Shape;1094;p49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49"/>
          <p:cNvSpPr txBox="1"/>
          <p:nvPr>
            <p:ph idx="1" type="body"/>
          </p:nvPr>
        </p:nvSpPr>
        <p:spPr>
          <a:xfrm>
            <a:off x="378950" y="870625"/>
            <a:ext cx="82263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Eficiência de separação da Sílica: </a:t>
            </a:r>
            <a:endParaRPr sz="1400"/>
          </a:p>
          <a:p>
            <a:pPr indent="45720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 u="sng"/>
              <a:t>1 - % de sílica no concentrado</a:t>
            </a:r>
            <a:r>
              <a:rPr b="1" lang="en" sz="1400"/>
              <a:t>      </a:t>
            </a:r>
            <a:r>
              <a:rPr b="1" lang="en" sz="1400"/>
              <a:t>x 100%</a:t>
            </a:r>
            <a:endParaRPr b="1" sz="1400" u="sng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% de sílica na alimentação </a:t>
            </a:r>
            <a:endParaRPr b="1" sz="1400"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400"/>
              <a:t>Eficiência na recuperação do ferro:</a:t>
            </a:r>
            <a:endParaRPr sz="14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/>
              <a:t>% de ferro no concentrado</a:t>
            </a:r>
            <a:r>
              <a:rPr b="1" lang="en" sz="1400"/>
              <a:t>      x 100%</a:t>
            </a:r>
            <a:endParaRPr b="1" sz="1400" u="sng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% de ferro na alimentação </a:t>
            </a:r>
            <a:endParaRPr sz="1400"/>
          </a:p>
        </p:txBody>
      </p:sp>
      <p:sp>
        <p:nvSpPr>
          <p:cNvPr id="1097" name="Google Shape;1097;p49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 - Eficiência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1098" name="Google Shape;1098;p49"/>
          <p:cNvSpPr txBox="1"/>
          <p:nvPr>
            <p:ph idx="1" type="body"/>
          </p:nvPr>
        </p:nvSpPr>
        <p:spPr>
          <a:xfrm>
            <a:off x="489900" y="4428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Eficiência média do sistema</a:t>
            </a:r>
            <a:endParaRPr b="1" sz="1400"/>
          </a:p>
        </p:txBody>
      </p:sp>
      <p:pic>
        <p:nvPicPr>
          <p:cNvPr id="1099" name="Google Shape;10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50" y="2691325"/>
            <a:ext cx="8893205" cy="245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0" name="Google Shape;1100;p49"/>
          <p:cNvGrpSpPr/>
          <p:nvPr/>
        </p:nvGrpSpPr>
        <p:grpSpPr>
          <a:xfrm>
            <a:off x="8719411" y="4737969"/>
            <a:ext cx="350166" cy="349434"/>
            <a:chOff x="3541011" y="1508594"/>
            <a:chExt cx="350166" cy="349434"/>
          </a:xfrm>
        </p:grpSpPr>
        <p:sp>
          <p:nvSpPr>
            <p:cNvPr id="1101" name="Google Shape;1101;p49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50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119" name="Google Shape;1119;p50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50"/>
          <p:cNvSpPr txBox="1"/>
          <p:nvPr>
            <p:ph idx="1" type="body"/>
          </p:nvPr>
        </p:nvSpPr>
        <p:spPr>
          <a:xfrm>
            <a:off x="378950" y="870625"/>
            <a:ext cx="82263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Eficiência de separação da Sílica: </a:t>
            </a:r>
            <a:endParaRPr sz="1400"/>
          </a:p>
          <a:p>
            <a:pPr indent="45720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 u="sng"/>
              <a:t>1 - % de sílica no concentrado</a:t>
            </a:r>
            <a:r>
              <a:rPr b="1" lang="en" sz="1400"/>
              <a:t>      x 100%</a:t>
            </a:r>
            <a:endParaRPr b="1" sz="1400" u="sng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% de sílica na alimentação </a:t>
            </a:r>
            <a:endParaRPr b="1" sz="1400"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400"/>
              <a:t>Eficiência na recuperação do ferro:</a:t>
            </a:r>
            <a:endParaRPr sz="14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/>
              <a:t>% de ferro no concentrado</a:t>
            </a:r>
            <a:r>
              <a:rPr b="1" lang="en" sz="1400"/>
              <a:t>      x 100%</a:t>
            </a:r>
            <a:endParaRPr b="1" sz="1400" u="sng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% de ferro na alimentação </a:t>
            </a:r>
            <a:endParaRPr sz="1400"/>
          </a:p>
        </p:txBody>
      </p:sp>
      <p:sp>
        <p:nvSpPr>
          <p:cNvPr id="1122" name="Google Shape;1122;p50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 - Eficiência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1123" name="Google Shape;1123;p50"/>
          <p:cNvSpPr txBox="1"/>
          <p:nvPr>
            <p:ph idx="1" type="body"/>
          </p:nvPr>
        </p:nvSpPr>
        <p:spPr>
          <a:xfrm>
            <a:off x="489900" y="4428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Eficiência média do sistema</a:t>
            </a:r>
            <a:endParaRPr b="1" sz="1400"/>
          </a:p>
        </p:txBody>
      </p:sp>
      <p:pic>
        <p:nvPicPr>
          <p:cNvPr id="1124" name="Google Shape;11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50" y="2691325"/>
            <a:ext cx="8893205" cy="24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50"/>
          <p:cNvSpPr/>
          <p:nvPr/>
        </p:nvSpPr>
        <p:spPr>
          <a:xfrm>
            <a:off x="6772300" y="3192125"/>
            <a:ext cx="551700" cy="1543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0"/>
          <p:cNvSpPr/>
          <p:nvPr/>
        </p:nvSpPr>
        <p:spPr>
          <a:xfrm>
            <a:off x="6641375" y="2708125"/>
            <a:ext cx="1262400" cy="4278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24 e 26/08/2017</a:t>
            </a:r>
            <a:endParaRPr i="1" u="sng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127" name="Google Shape;1127;p50"/>
          <p:cNvSpPr/>
          <p:nvPr/>
        </p:nvSpPr>
        <p:spPr>
          <a:xfrm>
            <a:off x="5324500" y="3192125"/>
            <a:ext cx="551700" cy="1543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0"/>
          <p:cNvSpPr/>
          <p:nvPr/>
        </p:nvSpPr>
        <p:spPr>
          <a:xfrm>
            <a:off x="5193575" y="2818025"/>
            <a:ext cx="1073700" cy="3180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21/07/2017</a:t>
            </a:r>
            <a:endParaRPr i="1" u="sng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129" name="Google Shape;1129;p50"/>
          <p:cNvGrpSpPr/>
          <p:nvPr/>
        </p:nvGrpSpPr>
        <p:grpSpPr>
          <a:xfrm>
            <a:off x="8719411" y="4737969"/>
            <a:ext cx="350166" cy="349434"/>
            <a:chOff x="3541011" y="1508594"/>
            <a:chExt cx="350166" cy="349434"/>
          </a:xfrm>
        </p:grpSpPr>
        <p:sp>
          <p:nvSpPr>
            <p:cNvPr id="1130" name="Google Shape;1130;p50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51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148" name="Google Shape;1148;p51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51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 - Eficiência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1151" name="Google Shape;1151;p51"/>
          <p:cNvSpPr txBox="1"/>
          <p:nvPr>
            <p:ph idx="1" type="body"/>
          </p:nvPr>
        </p:nvSpPr>
        <p:spPr>
          <a:xfrm>
            <a:off x="489900" y="5952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Eficiência média do sistema</a:t>
            </a:r>
            <a:endParaRPr b="1" sz="1400"/>
          </a:p>
        </p:txBody>
      </p:sp>
      <p:pic>
        <p:nvPicPr>
          <p:cNvPr id="1152" name="Google Shape;11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37" y="2786325"/>
            <a:ext cx="8288724" cy="228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3" name="Google Shape;1153;p51"/>
          <p:cNvGraphicFramePr/>
          <p:nvPr/>
        </p:nvGraphicFramePr>
        <p:xfrm>
          <a:off x="1888088" y="125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1133475"/>
                <a:gridCol w="1533525"/>
                <a:gridCol w="1762125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Eficiência de separação da Sílica %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Eficiência na recuperação do ferro %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Max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97.6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154.5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Mean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80.3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116.7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50 %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74.6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116.0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Min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-26.7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97.1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13.9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11.1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pSp>
        <p:nvGrpSpPr>
          <p:cNvPr id="1154" name="Google Shape;1154;p51"/>
          <p:cNvGrpSpPr/>
          <p:nvPr/>
        </p:nvGrpSpPr>
        <p:grpSpPr>
          <a:xfrm>
            <a:off x="8719411" y="4737969"/>
            <a:ext cx="350166" cy="349434"/>
            <a:chOff x="3541011" y="1508594"/>
            <a:chExt cx="350166" cy="349434"/>
          </a:xfrm>
        </p:grpSpPr>
        <p:sp>
          <p:nvSpPr>
            <p:cNvPr id="1155" name="Google Shape;1155;p51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1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1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1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1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1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1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1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5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405" name="Google Shape;405;p25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25"/>
          <p:cNvSpPr txBox="1"/>
          <p:nvPr>
            <p:ph idx="4294967295" type="ctrTitle"/>
          </p:nvPr>
        </p:nvSpPr>
        <p:spPr>
          <a:xfrm>
            <a:off x="466425" y="106875"/>
            <a:ext cx="61092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Introdução - Apresentação e objetivos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408" name="Google Shape;408;p25"/>
          <p:cNvSpPr txBox="1"/>
          <p:nvPr>
            <p:ph idx="1" type="body"/>
          </p:nvPr>
        </p:nvSpPr>
        <p:spPr>
          <a:xfrm>
            <a:off x="376925" y="2358925"/>
            <a:ext cx="3908700" cy="21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Objetivo: 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Analisar os dados de medições realizadas durante o processo de produção do minério de Ferro, e prospectar pontos onde a ciência de dados pode contribuir de forma positiva.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5"/>
          <p:cNvSpPr txBox="1"/>
          <p:nvPr>
            <p:ph idx="1" type="body"/>
          </p:nvPr>
        </p:nvSpPr>
        <p:spPr>
          <a:xfrm>
            <a:off x="4810150" y="2358925"/>
            <a:ext cx="3908700" cy="21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Justificativa: 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 processo é bem dinâmico que necessita de medições laboratoriais e intervenções dos engenheiros em tempo real, uma possível aplicação de tecnologia através dos dados, traria benefícios para todo o processo, melhorando a eficiência do beneficiamento do Ferro e reduzindo os impactos da produção no meio ambiente.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5"/>
          <p:cNvSpPr/>
          <p:nvPr/>
        </p:nvSpPr>
        <p:spPr>
          <a:xfrm>
            <a:off x="6491500" y="2130325"/>
            <a:ext cx="546000" cy="56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>
            <a:off x="6614730" y="2307967"/>
            <a:ext cx="303391" cy="355662"/>
            <a:chOff x="5357662" y="4297637"/>
            <a:chExt cx="287275" cy="326296"/>
          </a:xfrm>
        </p:grpSpPr>
        <p:sp>
          <p:nvSpPr>
            <p:cNvPr id="412" name="Google Shape;412;p25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25"/>
          <p:cNvSpPr/>
          <p:nvPr/>
        </p:nvSpPr>
        <p:spPr>
          <a:xfrm>
            <a:off x="4291027" y="753625"/>
            <a:ext cx="546000" cy="56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5"/>
          <p:cNvGrpSpPr/>
          <p:nvPr/>
        </p:nvGrpSpPr>
        <p:grpSpPr>
          <a:xfrm>
            <a:off x="4372884" y="836935"/>
            <a:ext cx="386809" cy="396939"/>
            <a:chOff x="3541011" y="3367320"/>
            <a:chExt cx="348257" cy="346188"/>
          </a:xfrm>
        </p:grpSpPr>
        <p:sp>
          <p:nvSpPr>
            <p:cNvPr id="419" name="Google Shape;419;p25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25"/>
          <p:cNvSpPr txBox="1"/>
          <p:nvPr>
            <p:ph idx="1" type="body"/>
          </p:nvPr>
        </p:nvSpPr>
        <p:spPr>
          <a:xfrm>
            <a:off x="3057450" y="1317325"/>
            <a:ext cx="30291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Cliente: 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Mineradora de beneficiamento do Ferro</a:t>
            </a:r>
            <a:endParaRPr/>
          </a:p>
        </p:txBody>
      </p:sp>
      <p:sp>
        <p:nvSpPr>
          <p:cNvPr id="424" name="Google Shape;424;p25"/>
          <p:cNvSpPr/>
          <p:nvPr/>
        </p:nvSpPr>
        <p:spPr>
          <a:xfrm>
            <a:off x="2058275" y="2130325"/>
            <a:ext cx="546000" cy="56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25"/>
          <p:cNvGrpSpPr/>
          <p:nvPr/>
        </p:nvGrpSpPr>
        <p:grpSpPr>
          <a:xfrm>
            <a:off x="2148747" y="2221037"/>
            <a:ext cx="365338" cy="377206"/>
            <a:chOff x="4890434" y="4287389"/>
            <a:chExt cx="345997" cy="346029"/>
          </a:xfrm>
        </p:grpSpPr>
        <p:sp>
          <p:nvSpPr>
            <p:cNvPr id="426" name="Google Shape;426;p25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25"/>
          <p:cNvGrpSpPr/>
          <p:nvPr/>
        </p:nvGrpSpPr>
        <p:grpSpPr>
          <a:xfrm>
            <a:off x="8722533" y="4731776"/>
            <a:ext cx="365348" cy="364966"/>
            <a:chOff x="2640993" y="3357835"/>
            <a:chExt cx="365348" cy="364966"/>
          </a:xfrm>
        </p:grpSpPr>
        <p:sp>
          <p:nvSpPr>
            <p:cNvPr id="434" name="Google Shape;434;p25"/>
            <p:cNvSpPr/>
            <p:nvPr/>
          </p:nvSpPr>
          <p:spPr>
            <a:xfrm>
              <a:off x="2640993" y="3455227"/>
              <a:ext cx="365348" cy="267574"/>
            </a:xfrm>
            <a:custGeom>
              <a:rect b="b" l="l" r="r" t="t"/>
              <a:pathLst>
                <a:path extrusionOk="0" h="8407" w="11479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724763" y="3357835"/>
              <a:ext cx="280050" cy="136476"/>
            </a:xfrm>
            <a:custGeom>
              <a:rect b="b" l="l" r="r" t="t"/>
              <a:pathLst>
                <a:path extrusionOk="0" h="4288" w="8799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771359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794084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2816840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839947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2862672" y="3655327"/>
              <a:ext cx="10662" cy="21611"/>
            </a:xfrm>
            <a:custGeom>
              <a:rect b="b" l="l" r="r" t="t"/>
              <a:pathLst>
                <a:path extrusionOk="0" h="679" w="335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2885429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2908535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2931292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Google Shape;1172;p52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173" name="Google Shape;1173;p52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5" name="Google Shape;1175;p52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 - Insights - Eficiência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1176" name="Google Shape;1176;p52"/>
          <p:cNvSpPr txBox="1"/>
          <p:nvPr>
            <p:ph idx="1" type="body"/>
          </p:nvPr>
        </p:nvSpPr>
        <p:spPr>
          <a:xfrm>
            <a:off x="489900" y="595225"/>
            <a:ext cx="5244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/>
              <a:t>Eficiência média do sistema</a:t>
            </a:r>
            <a:endParaRPr b="1" sz="1400"/>
          </a:p>
        </p:txBody>
      </p:sp>
      <p:pic>
        <p:nvPicPr>
          <p:cNvPr id="1177" name="Google Shape;11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37" y="2786325"/>
            <a:ext cx="8288724" cy="228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8" name="Google Shape;1178;p52"/>
          <p:cNvGraphicFramePr/>
          <p:nvPr/>
        </p:nvGraphicFramePr>
        <p:xfrm>
          <a:off x="1888088" y="125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1133475"/>
                <a:gridCol w="1533525"/>
                <a:gridCol w="1762125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Eficiência de separação da Sílica %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Eficiência na recuperação do ferro %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Max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97.6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154.5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Mean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80.3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116.7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50 %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74.6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116.0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Min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-26.7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97.1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13.9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11.1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pSp>
        <p:nvGrpSpPr>
          <p:cNvPr id="1179" name="Google Shape;1179;p52"/>
          <p:cNvGrpSpPr/>
          <p:nvPr/>
        </p:nvGrpSpPr>
        <p:grpSpPr>
          <a:xfrm>
            <a:off x="8719411" y="4737969"/>
            <a:ext cx="350166" cy="349434"/>
            <a:chOff x="3541011" y="1508594"/>
            <a:chExt cx="350166" cy="349434"/>
          </a:xfrm>
        </p:grpSpPr>
        <p:sp>
          <p:nvSpPr>
            <p:cNvPr id="1180" name="Google Shape;1180;p52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3" name="Google Shape;1193;p52"/>
          <p:cNvSpPr/>
          <p:nvPr/>
        </p:nvSpPr>
        <p:spPr>
          <a:xfrm>
            <a:off x="6052200" y="2945550"/>
            <a:ext cx="1047300" cy="3495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Semana 32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194" name="Google Shape;1194;p52"/>
          <p:cNvSpPr/>
          <p:nvPr/>
        </p:nvSpPr>
        <p:spPr>
          <a:xfrm>
            <a:off x="2809900" y="3341100"/>
            <a:ext cx="1047300" cy="3495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Semana 20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53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200" name="Google Shape;1200;p53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3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53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Modelagem - Preparação dos dados - Seleção de variáveis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1203" name="Google Shape;1203;p53"/>
          <p:cNvSpPr txBox="1"/>
          <p:nvPr>
            <p:ph idx="1" type="body"/>
          </p:nvPr>
        </p:nvSpPr>
        <p:spPr>
          <a:xfrm>
            <a:off x="458850" y="620900"/>
            <a:ext cx="8226300" cy="26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Foram avaliadas 2 abordagens diferentes para o problema: Regressão e Série Temporal</a:t>
            </a:r>
            <a:endParaRPr sz="1400"/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Para a seleção de variáveis foram analisados os resultados das seguintes metodologias:</a:t>
            </a:r>
            <a:endParaRPr sz="1400"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Correlação de Spearman;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RFE (Recursive Feature Elimination);</a:t>
            </a:r>
            <a:endParaRPr/>
          </a:p>
          <a:p>
            <a:pPr indent="-292100" lvl="2" marL="1371600" rtl="0" algn="l">
              <a:spcBef>
                <a:spcPts val="1000"/>
              </a:spcBef>
              <a:spcAft>
                <a:spcPts val="0"/>
              </a:spcAft>
              <a:buSzPts val="1000"/>
              <a:buChar char="■"/>
            </a:pPr>
            <a:r>
              <a:rPr lang="en"/>
              <a:t>Backward Elimination;</a:t>
            </a:r>
            <a:endParaRPr/>
          </a:p>
          <a:p>
            <a:pPr indent="-292100" lvl="2" marL="1371600" rtl="0" algn="l">
              <a:spcBef>
                <a:spcPts val="1000"/>
              </a:spcBef>
              <a:spcAft>
                <a:spcPts val="0"/>
              </a:spcAft>
              <a:buSzPts val="1000"/>
              <a:buChar char="■"/>
            </a:pPr>
            <a:r>
              <a:rPr lang="en"/>
              <a:t>Desempenho dos modelos</a:t>
            </a:r>
            <a:endParaRPr/>
          </a:p>
          <a:p>
            <a:pPr indent="-292100" lvl="2" marL="1371600" rtl="0" algn="l">
              <a:spcBef>
                <a:spcPts val="1000"/>
              </a:spcBef>
              <a:spcAft>
                <a:spcPts val="1000"/>
              </a:spcAft>
              <a:buSzPts val="1000"/>
              <a:buChar char="■"/>
            </a:pPr>
            <a:r>
              <a:rPr lang="en"/>
              <a:t>Conhecimento sobre o processo.</a:t>
            </a:r>
            <a:endParaRPr/>
          </a:p>
        </p:txBody>
      </p:sp>
      <p:sp>
        <p:nvSpPr>
          <p:cNvPr id="1204" name="Google Shape;1204;p53"/>
          <p:cNvSpPr txBox="1"/>
          <p:nvPr/>
        </p:nvSpPr>
        <p:spPr>
          <a:xfrm>
            <a:off x="466425" y="3343825"/>
            <a:ext cx="53520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Dataset foi dividido em: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Validação: Últimos 120 registros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Treino: 80 % (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3056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Nunito Light"/>
              <a:buChar char="■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Teste: 20% (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765)</a:t>
            </a:r>
            <a:endParaRPr/>
          </a:p>
        </p:txBody>
      </p:sp>
      <p:sp>
        <p:nvSpPr>
          <p:cNvPr id="1205" name="Google Shape;1205;p53"/>
          <p:cNvSpPr/>
          <p:nvPr/>
        </p:nvSpPr>
        <p:spPr>
          <a:xfrm>
            <a:off x="8771832" y="4771332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54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211" name="Google Shape;1211;p54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" name="Google Shape;1213;p54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Modelagem - Preparação dos dados - Seleção de variáveis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1214" name="Google Shape;1214;p54"/>
          <p:cNvSpPr txBox="1"/>
          <p:nvPr>
            <p:ph idx="1" type="body"/>
          </p:nvPr>
        </p:nvSpPr>
        <p:spPr>
          <a:xfrm>
            <a:off x="458850" y="620900"/>
            <a:ext cx="8226300" cy="26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Foram avaliadas 2 abordagens diferentes para o problema: Regressão e Série Temporal</a:t>
            </a:r>
            <a:endParaRPr sz="1400"/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Para a seleção de variáveis foram analisados os resultados das seguintes metodologias:</a:t>
            </a:r>
            <a:endParaRPr sz="1400"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Correlação de Spearman;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RFE (Recursive Feature Elimination);</a:t>
            </a:r>
            <a:endParaRPr/>
          </a:p>
          <a:p>
            <a:pPr indent="-292100" lvl="2" marL="1371600" rtl="0" algn="l">
              <a:spcBef>
                <a:spcPts val="1000"/>
              </a:spcBef>
              <a:spcAft>
                <a:spcPts val="0"/>
              </a:spcAft>
              <a:buSzPts val="1000"/>
              <a:buChar char="■"/>
            </a:pPr>
            <a:r>
              <a:rPr lang="en"/>
              <a:t>Backward Elimination;</a:t>
            </a:r>
            <a:endParaRPr/>
          </a:p>
          <a:p>
            <a:pPr indent="-292100" lvl="2" marL="1371600" rtl="0" algn="l">
              <a:spcBef>
                <a:spcPts val="1000"/>
              </a:spcBef>
              <a:spcAft>
                <a:spcPts val="0"/>
              </a:spcAft>
              <a:buSzPts val="1000"/>
              <a:buChar char="■"/>
            </a:pPr>
            <a:r>
              <a:rPr lang="en"/>
              <a:t>Desempenho dos modelos</a:t>
            </a:r>
            <a:endParaRPr/>
          </a:p>
          <a:p>
            <a:pPr indent="-292100" lvl="2" marL="1371600" rtl="0" algn="l">
              <a:spcBef>
                <a:spcPts val="1000"/>
              </a:spcBef>
              <a:spcAft>
                <a:spcPts val="1000"/>
              </a:spcAft>
              <a:buSzPts val="1000"/>
              <a:buChar char="■"/>
            </a:pPr>
            <a:r>
              <a:rPr lang="en"/>
              <a:t>Conhecimento sobre o processo.</a:t>
            </a:r>
            <a:endParaRPr/>
          </a:p>
        </p:txBody>
      </p:sp>
      <p:sp>
        <p:nvSpPr>
          <p:cNvPr id="1215" name="Google Shape;1215;p54"/>
          <p:cNvSpPr txBox="1"/>
          <p:nvPr/>
        </p:nvSpPr>
        <p:spPr>
          <a:xfrm>
            <a:off x="466425" y="3343825"/>
            <a:ext cx="53520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Dataset foi dividido em: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Validação: Últimos 120 registros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Treino: 80 % (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3056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Nunito Light"/>
              <a:buChar char="■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Teste: 20% (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765)</a:t>
            </a:r>
            <a:endParaRPr/>
          </a:p>
        </p:txBody>
      </p:sp>
      <p:sp>
        <p:nvSpPr>
          <p:cNvPr id="1216" name="Google Shape;1216;p54"/>
          <p:cNvSpPr/>
          <p:nvPr/>
        </p:nvSpPr>
        <p:spPr>
          <a:xfrm>
            <a:off x="8771832" y="4771332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54"/>
          <p:cNvSpPr/>
          <p:nvPr/>
        </p:nvSpPr>
        <p:spPr>
          <a:xfrm>
            <a:off x="4640075" y="2846100"/>
            <a:ext cx="1599300" cy="3723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Importante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2" name="Google Shape;1222;p55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223" name="Google Shape;1223;p55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5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55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Modelagem - Preparação dos dados - Seleção de variáveis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1226" name="Google Shape;1226;p55"/>
          <p:cNvSpPr txBox="1"/>
          <p:nvPr>
            <p:ph idx="1" type="body"/>
          </p:nvPr>
        </p:nvSpPr>
        <p:spPr>
          <a:xfrm>
            <a:off x="458850" y="620900"/>
            <a:ext cx="3676200" cy="4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Regressão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Dataset: 16 variáveis (alimentação, reagentes, medições de polpa e as medições das colunas 01,03,04,06).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27" name="Google Shape;1227;p55"/>
          <p:cNvGraphicFramePr/>
          <p:nvPr/>
        </p:nvGraphicFramePr>
        <p:xfrm>
          <a:off x="1457025" y="185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14287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column_04_level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C34A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column_01_air_flow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column_03_air_flow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ore_pulp_ph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column_06_level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starch_flow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per_iron_feed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column_01_level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column_03_level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column_06_air_flow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column_04_air_flow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ore_pulp_flow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ore_pulp_density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per_silica_feed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amina_flow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per_silica_concentrate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2A0"/>
                    </a:solidFill>
                  </a:tcPr>
                </a:tc>
              </a:tr>
            </a:tbl>
          </a:graphicData>
        </a:graphic>
      </p:graphicFrame>
      <p:sp>
        <p:nvSpPr>
          <p:cNvPr id="1228" name="Google Shape;1228;p55"/>
          <p:cNvSpPr txBox="1"/>
          <p:nvPr>
            <p:ph idx="1" type="body"/>
          </p:nvPr>
        </p:nvSpPr>
        <p:spPr>
          <a:xfrm>
            <a:off x="4649850" y="620900"/>
            <a:ext cx="3676200" cy="4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Série Temporal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Dataset: 24 variáveis (alimentação, reagentes, média das colunas (01,02,03), (04 e 05) e (06 e 07), lag da % de sílica concentrada (-1, -2, -3)).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29" name="Google Shape;1229;p55"/>
          <p:cNvGraphicFramePr/>
          <p:nvPr/>
        </p:nvGraphicFramePr>
        <p:xfrm>
          <a:off x="6053400" y="180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1714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per_silica_feed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89EB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per_iron_feed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amina_flow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F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starch_flow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ore_pulp_ph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F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ore_pulp_flow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ore_pulp_density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F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column_01_02_03_air_flow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column_04_05_air_flow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F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column_06_07_air_flow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column_01_02_03_level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F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column_04_05_air_level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column_06_07_air_level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F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per_silica_concentrate(-1)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per_silica_concentrate(-2)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3F7"/>
                    </a:solidFill>
                  </a:tcPr>
                </a:tc>
              </a:tr>
            </a:tbl>
          </a:graphicData>
        </a:graphic>
      </p:graphicFrame>
      <p:sp>
        <p:nvSpPr>
          <p:cNvPr id="1230" name="Google Shape;1230;p55"/>
          <p:cNvSpPr/>
          <p:nvPr/>
        </p:nvSpPr>
        <p:spPr>
          <a:xfrm>
            <a:off x="8771832" y="4771332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5" name="Google Shape;1235;p56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236" name="Google Shape;1236;p56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56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Modelagem - A</a:t>
            </a:r>
            <a:r>
              <a:rPr lang="en" sz="2300">
                <a:solidFill>
                  <a:schemeClr val="accent3"/>
                </a:solidFill>
              </a:rPr>
              <a:t>valiação </a:t>
            </a:r>
            <a:r>
              <a:rPr lang="en" sz="2300">
                <a:solidFill>
                  <a:schemeClr val="accent3"/>
                </a:solidFill>
              </a:rPr>
              <a:t>- XGboost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1239" name="Google Shape;1239;p56"/>
          <p:cNvSpPr txBox="1"/>
          <p:nvPr>
            <p:ph idx="1" type="body"/>
          </p:nvPr>
        </p:nvSpPr>
        <p:spPr>
          <a:xfrm>
            <a:off x="5762300" y="620900"/>
            <a:ext cx="33819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</a:pPr>
            <a:r>
              <a:rPr b="1" lang="en"/>
              <a:t>Regressão - </a:t>
            </a:r>
            <a:r>
              <a:rPr b="1" lang="en" sz="1400"/>
              <a:t>XGboost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40" name="Google Shape;1240;p56"/>
          <p:cNvPicPr preferRelativeResize="0"/>
          <p:nvPr/>
        </p:nvPicPr>
        <p:blipFill rotWithShape="1">
          <a:blip r:embed="rId3">
            <a:alphaModFix/>
          </a:blip>
          <a:srcRect b="3341" l="2128" r="661" t="20012"/>
          <a:stretch/>
        </p:blipFill>
        <p:spPr>
          <a:xfrm>
            <a:off x="948575" y="3318750"/>
            <a:ext cx="7528575" cy="1856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1" name="Google Shape;1241;p56"/>
          <p:cNvGraphicFramePr/>
          <p:nvPr/>
        </p:nvGraphicFramePr>
        <p:xfrm>
          <a:off x="5984450" y="143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1140925"/>
                <a:gridCol w="1292275"/>
              </a:tblGrid>
              <a:tr h="3133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Teste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Métrica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Valor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MAE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0.64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CBA6"/>
                    </a:solidFill>
                  </a:tcPr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MSE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0.78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297"/>
                    </a:solidFill>
                  </a:tcPr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RMSE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0.89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MAPE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28.0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</a:tbl>
          </a:graphicData>
        </a:graphic>
      </p:graphicFrame>
      <p:pic>
        <p:nvPicPr>
          <p:cNvPr id="1242" name="Google Shape;1242;p56"/>
          <p:cNvPicPr preferRelativeResize="0"/>
          <p:nvPr/>
        </p:nvPicPr>
        <p:blipFill rotWithShape="1">
          <a:blip r:embed="rId4">
            <a:alphaModFix/>
          </a:blip>
          <a:srcRect b="4734" l="-2485" r="8702" t="10720"/>
          <a:stretch/>
        </p:blipFill>
        <p:spPr>
          <a:xfrm>
            <a:off x="92500" y="722250"/>
            <a:ext cx="5760025" cy="25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56"/>
          <p:cNvSpPr txBox="1"/>
          <p:nvPr/>
        </p:nvSpPr>
        <p:spPr>
          <a:xfrm>
            <a:off x="7894500" y="3792575"/>
            <a:ext cx="9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MAE: 0.40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44" name="Google Shape;1244;p56"/>
          <p:cNvSpPr/>
          <p:nvPr/>
        </p:nvSpPr>
        <p:spPr>
          <a:xfrm>
            <a:off x="8771832" y="4771332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Google Shape;1249;p57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250" name="Google Shape;1250;p57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7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57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Modelagem - Avaliação - LSTM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1253" name="Google Shape;1253;p57"/>
          <p:cNvSpPr txBox="1"/>
          <p:nvPr>
            <p:ph idx="1" type="body"/>
          </p:nvPr>
        </p:nvSpPr>
        <p:spPr>
          <a:xfrm>
            <a:off x="5373400" y="620900"/>
            <a:ext cx="37707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</a:pPr>
            <a:r>
              <a:rPr b="1" lang="en"/>
              <a:t>Série Temporal</a:t>
            </a:r>
            <a:r>
              <a:rPr b="1" lang="en"/>
              <a:t> - </a:t>
            </a:r>
            <a:r>
              <a:rPr b="1" lang="en" sz="1400"/>
              <a:t>LSTM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54" name="Google Shape;1254;p57"/>
          <p:cNvGraphicFramePr/>
          <p:nvPr/>
        </p:nvGraphicFramePr>
        <p:xfrm>
          <a:off x="6003150" y="122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1140925"/>
                <a:gridCol w="1292275"/>
              </a:tblGrid>
              <a:tr h="3133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Teste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Métrica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Valor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MAE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0.64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CBA6"/>
                    </a:solidFill>
                  </a:tcPr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MSE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0.79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C297"/>
                    </a:solidFill>
                  </a:tcPr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RMSE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0.89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MAPE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23.0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</a:tr>
            </a:tbl>
          </a:graphicData>
        </a:graphic>
      </p:graphicFrame>
      <p:sp>
        <p:nvSpPr>
          <p:cNvPr id="1255" name="Google Shape;1255;p57"/>
          <p:cNvSpPr txBox="1"/>
          <p:nvPr/>
        </p:nvSpPr>
        <p:spPr>
          <a:xfrm>
            <a:off x="7894500" y="3792575"/>
            <a:ext cx="9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MAE: 0.68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56" name="Google Shape;1256;p57"/>
          <p:cNvPicPr preferRelativeResize="0"/>
          <p:nvPr/>
        </p:nvPicPr>
        <p:blipFill rotWithShape="1">
          <a:blip r:embed="rId3">
            <a:alphaModFix/>
          </a:blip>
          <a:srcRect b="3547" l="1662" r="1089" t="22075"/>
          <a:stretch/>
        </p:blipFill>
        <p:spPr>
          <a:xfrm>
            <a:off x="466425" y="3253154"/>
            <a:ext cx="7859750" cy="1879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7" name="Google Shape;1257;p57"/>
          <p:cNvGraphicFramePr/>
          <p:nvPr/>
        </p:nvGraphicFramePr>
        <p:xfrm>
          <a:off x="1119663" y="53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{D805C863-00F9-4524-A6C4-10F841E54AB5}</a:tableStyleId>
              </a:tblPr>
              <a:tblGrid>
                <a:gridCol w="1703600"/>
                <a:gridCol w="1113000"/>
                <a:gridCol w="1260650"/>
              </a:tblGrid>
              <a:tr h="23560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LSTM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</a:tr>
              <a:tr h="1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Layer (Type)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Outpu Shape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Activate Curve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Input_1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15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lambda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(1, 15)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LSTM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128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Dense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64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Dense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32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Dense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16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Dense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Dense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Dense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Linear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13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epochs=300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RMSprop( Learning rate=0.0001)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58" name="Google Shape;1258;p57"/>
          <p:cNvSpPr/>
          <p:nvPr/>
        </p:nvSpPr>
        <p:spPr>
          <a:xfrm>
            <a:off x="8771832" y="4771332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58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264" name="Google Shape;1264;p5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6" name="Google Shape;1266;p58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Modelagem - Resultado Final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1267" name="Google Shape;1267;p58"/>
          <p:cNvSpPr txBox="1"/>
          <p:nvPr>
            <p:ph type="ctrTitle"/>
          </p:nvPr>
        </p:nvSpPr>
        <p:spPr>
          <a:xfrm>
            <a:off x="3825975" y="2454875"/>
            <a:ext cx="1577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 sz="3000"/>
          </a:p>
        </p:txBody>
      </p:sp>
      <p:sp>
        <p:nvSpPr>
          <p:cNvPr id="1268" name="Google Shape;1268;p58"/>
          <p:cNvSpPr txBox="1"/>
          <p:nvPr>
            <p:ph idx="4294967295" type="ctrTitle"/>
          </p:nvPr>
        </p:nvSpPr>
        <p:spPr>
          <a:xfrm>
            <a:off x="830075" y="2299550"/>
            <a:ext cx="227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Interpretável</a:t>
            </a:r>
            <a:endParaRPr sz="2200"/>
          </a:p>
        </p:txBody>
      </p:sp>
      <p:sp>
        <p:nvSpPr>
          <p:cNvPr id="1269" name="Google Shape;1269;p58"/>
          <p:cNvSpPr txBox="1"/>
          <p:nvPr>
            <p:ph idx="4294967295" type="subTitle"/>
          </p:nvPr>
        </p:nvSpPr>
        <p:spPr>
          <a:xfrm>
            <a:off x="881114" y="1621622"/>
            <a:ext cx="1917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Em comparação a LSTM o XGBoost é muito mais interpretável</a:t>
            </a:r>
            <a:endParaRPr sz="1200"/>
          </a:p>
        </p:txBody>
      </p:sp>
      <p:sp>
        <p:nvSpPr>
          <p:cNvPr id="1270" name="Google Shape;1270;p58"/>
          <p:cNvSpPr txBox="1"/>
          <p:nvPr>
            <p:ph idx="4294967295" type="subTitle"/>
          </p:nvPr>
        </p:nvSpPr>
        <p:spPr>
          <a:xfrm>
            <a:off x="6269326" y="1625000"/>
            <a:ext cx="2120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Produziu os melhores </a:t>
            </a:r>
            <a:r>
              <a:rPr lang="en" sz="1100"/>
              <a:t>resultados</a:t>
            </a:r>
            <a:r>
              <a:rPr lang="en" sz="1100"/>
              <a:t> </a:t>
            </a:r>
            <a:r>
              <a:rPr lang="en" sz="1100"/>
              <a:t>utilizando</a:t>
            </a:r>
            <a:r>
              <a:rPr lang="en" sz="1100"/>
              <a:t> o </a:t>
            </a:r>
            <a:r>
              <a:rPr lang="en" sz="1100"/>
              <a:t>menor</a:t>
            </a:r>
            <a:r>
              <a:rPr lang="en" sz="1100"/>
              <a:t> número de variáveis.</a:t>
            </a:r>
            <a:endParaRPr sz="1100"/>
          </a:p>
        </p:txBody>
      </p:sp>
      <p:sp>
        <p:nvSpPr>
          <p:cNvPr id="1271" name="Google Shape;1271;p58"/>
          <p:cNvSpPr txBox="1"/>
          <p:nvPr>
            <p:ph idx="4294967295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Resultados</a:t>
            </a:r>
            <a:endParaRPr sz="2100"/>
          </a:p>
        </p:txBody>
      </p:sp>
      <p:sp>
        <p:nvSpPr>
          <p:cNvPr id="1272" name="Google Shape;1272;p58"/>
          <p:cNvSpPr txBox="1"/>
          <p:nvPr>
            <p:ph idx="4294967295" type="ctrTitle"/>
          </p:nvPr>
        </p:nvSpPr>
        <p:spPr>
          <a:xfrm>
            <a:off x="840347" y="286152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Implementação</a:t>
            </a:r>
            <a:endParaRPr sz="2200"/>
          </a:p>
        </p:txBody>
      </p:sp>
      <p:sp>
        <p:nvSpPr>
          <p:cNvPr id="1273" name="Google Shape;1273;p58"/>
          <p:cNvSpPr txBox="1"/>
          <p:nvPr>
            <p:ph idx="4294967295" type="subTitle"/>
          </p:nvPr>
        </p:nvSpPr>
        <p:spPr>
          <a:xfrm>
            <a:off x="915150" y="3400016"/>
            <a:ext cx="1881300" cy="12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Modelo de fácil implementação que não exige tanto hardware em comparação a LSTM.</a:t>
            </a:r>
            <a:endParaRPr sz="1200"/>
          </a:p>
        </p:txBody>
      </p:sp>
      <p:sp>
        <p:nvSpPr>
          <p:cNvPr id="1274" name="Google Shape;1274;p58"/>
          <p:cNvSpPr txBox="1"/>
          <p:nvPr>
            <p:ph idx="4294967295" type="ctrTitle"/>
          </p:nvPr>
        </p:nvSpPr>
        <p:spPr>
          <a:xfrm>
            <a:off x="6345518" y="301392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Aprendizado</a:t>
            </a:r>
            <a:endParaRPr sz="2100"/>
          </a:p>
        </p:txBody>
      </p:sp>
      <p:sp>
        <p:nvSpPr>
          <p:cNvPr id="1275" name="Google Shape;1275;p58"/>
          <p:cNvSpPr txBox="1"/>
          <p:nvPr>
            <p:ph idx="4294967295" type="subTitle"/>
          </p:nvPr>
        </p:nvSpPr>
        <p:spPr>
          <a:xfrm>
            <a:off x="6345518" y="35056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Possibilidade de melhorar os resultados com alguns ajustes.</a:t>
            </a:r>
            <a:endParaRPr sz="1100"/>
          </a:p>
        </p:txBody>
      </p:sp>
      <p:sp>
        <p:nvSpPr>
          <p:cNvPr id="1276" name="Google Shape;1276;p58"/>
          <p:cNvSpPr/>
          <p:nvPr/>
        </p:nvSpPr>
        <p:spPr>
          <a:xfrm>
            <a:off x="3174876" y="1346300"/>
            <a:ext cx="2794205" cy="2794153"/>
          </a:xfrm>
          <a:custGeom>
            <a:rect b="b" l="l" r="r" t="t"/>
            <a:pathLst>
              <a:path extrusionOk="0" h="53592" w="53593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58"/>
          <p:cNvSpPr/>
          <p:nvPr/>
        </p:nvSpPr>
        <p:spPr>
          <a:xfrm>
            <a:off x="3363449" y="1535500"/>
            <a:ext cx="2417042" cy="2416417"/>
          </a:xfrm>
          <a:custGeom>
            <a:rect b="b" l="l" r="r" t="t"/>
            <a:pathLst>
              <a:path extrusionOk="0" h="46347" w="46359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58"/>
          <p:cNvSpPr/>
          <p:nvPr/>
        </p:nvSpPr>
        <p:spPr>
          <a:xfrm>
            <a:off x="3471839" y="1723396"/>
            <a:ext cx="2120119" cy="2039932"/>
          </a:xfrm>
          <a:custGeom>
            <a:rect b="b" l="l" r="r" t="t"/>
            <a:pathLst>
              <a:path extrusionOk="0" h="39126" w="40664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58"/>
          <p:cNvSpPr/>
          <p:nvPr/>
        </p:nvSpPr>
        <p:spPr>
          <a:xfrm>
            <a:off x="3674854" y="1911761"/>
            <a:ext cx="1728515" cy="1663030"/>
          </a:xfrm>
          <a:custGeom>
            <a:rect b="b" l="l" r="r" t="t"/>
            <a:pathLst>
              <a:path extrusionOk="0" h="31897" w="33153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58"/>
          <p:cNvSpPr/>
          <p:nvPr/>
        </p:nvSpPr>
        <p:spPr>
          <a:xfrm rot="-8999970">
            <a:off x="3174921" y="1347034"/>
            <a:ext cx="2794158" cy="2793489"/>
          </a:xfrm>
          <a:prstGeom prst="blockArc">
            <a:avLst>
              <a:gd fmla="val 15791057" name="adj1"/>
              <a:gd fmla="val 10360267" name="adj2"/>
              <a:gd fmla="val 86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58"/>
          <p:cNvSpPr/>
          <p:nvPr/>
        </p:nvSpPr>
        <p:spPr>
          <a:xfrm>
            <a:off x="3363451" y="1535447"/>
            <a:ext cx="2417100" cy="2416500"/>
          </a:xfrm>
          <a:prstGeom prst="blockArc">
            <a:avLst>
              <a:gd fmla="val 18313733" name="adj1"/>
              <a:gd fmla="val 10538502" name="adj2"/>
              <a:gd fmla="val 100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58"/>
          <p:cNvSpPr/>
          <p:nvPr/>
        </p:nvSpPr>
        <p:spPr>
          <a:xfrm rot="4870002">
            <a:off x="3552388" y="1724236"/>
            <a:ext cx="2039591" cy="2038998"/>
          </a:xfrm>
          <a:prstGeom prst="blockArc">
            <a:avLst>
              <a:gd fmla="val 2412399" name="adj1"/>
              <a:gd fmla="val 10510293" name="adj2"/>
              <a:gd fmla="val 1218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58"/>
          <p:cNvSpPr/>
          <p:nvPr/>
        </p:nvSpPr>
        <p:spPr>
          <a:xfrm rot="788870">
            <a:off x="3743754" y="1915710"/>
            <a:ext cx="1656523" cy="1655871"/>
          </a:xfrm>
          <a:prstGeom prst="blockArc">
            <a:avLst>
              <a:gd fmla="val 19721094" name="adj1"/>
              <a:gd fmla="val 10510293" name="adj2"/>
              <a:gd fmla="val 1218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4" name="Google Shape;1284;p58"/>
          <p:cNvCxnSpPr/>
          <p:nvPr/>
        </p:nvCxnSpPr>
        <p:spPr>
          <a:xfrm>
            <a:off x="2068344" y="2735750"/>
            <a:ext cx="1716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85" name="Google Shape;1285;p58"/>
          <p:cNvCxnSpPr/>
          <p:nvPr/>
        </p:nvCxnSpPr>
        <p:spPr>
          <a:xfrm>
            <a:off x="2068344" y="3062800"/>
            <a:ext cx="15774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86" name="Google Shape;1286;p58"/>
          <p:cNvCxnSpPr/>
          <p:nvPr/>
        </p:nvCxnSpPr>
        <p:spPr>
          <a:xfrm rot="10800000">
            <a:off x="5715844" y="2735750"/>
            <a:ext cx="1310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87" name="Google Shape;1287;p58"/>
          <p:cNvCxnSpPr/>
          <p:nvPr/>
        </p:nvCxnSpPr>
        <p:spPr>
          <a:xfrm rot="10800000">
            <a:off x="5878144" y="3062800"/>
            <a:ext cx="1147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88" name="Google Shape;1288;p58"/>
          <p:cNvSpPr/>
          <p:nvPr/>
        </p:nvSpPr>
        <p:spPr>
          <a:xfrm>
            <a:off x="8771832" y="4771332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59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294" name="Google Shape;1294;p59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59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</a:rPr>
              <a:t>Conclusão</a:t>
            </a:r>
            <a:r>
              <a:rPr lang="en" sz="2300">
                <a:solidFill>
                  <a:schemeClr val="accent4"/>
                </a:solidFill>
              </a:rPr>
              <a:t> - </a:t>
            </a:r>
            <a:r>
              <a:rPr lang="en" sz="2300">
                <a:solidFill>
                  <a:schemeClr val="accent4"/>
                </a:solidFill>
              </a:rPr>
              <a:t>Insights Finais</a:t>
            </a:r>
            <a:endParaRPr sz="2300">
              <a:solidFill>
                <a:schemeClr val="accent4"/>
              </a:solidFill>
            </a:endParaRPr>
          </a:p>
        </p:txBody>
      </p:sp>
      <p:sp>
        <p:nvSpPr>
          <p:cNvPr id="1297" name="Google Shape;1297;p59"/>
          <p:cNvSpPr txBox="1"/>
          <p:nvPr>
            <p:ph idx="4294967295" type="ctrTitle"/>
          </p:nvPr>
        </p:nvSpPr>
        <p:spPr>
          <a:xfrm>
            <a:off x="5825955" y="12969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Viabilidade</a:t>
            </a:r>
            <a:endParaRPr sz="2200"/>
          </a:p>
        </p:txBody>
      </p:sp>
      <p:sp>
        <p:nvSpPr>
          <p:cNvPr id="1298" name="Google Shape;1298;p59"/>
          <p:cNvSpPr txBox="1"/>
          <p:nvPr>
            <p:ph idx="4294967295" type="ctrTitle"/>
          </p:nvPr>
        </p:nvSpPr>
        <p:spPr>
          <a:xfrm>
            <a:off x="888250" y="2702600"/>
            <a:ext cx="1983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Impureza</a:t>
            </a:r>
            <a:endParaRPr sz="2000"/>
          </a:p>
        </p:txBody>
      </p:sp>
      <p:sp>
        <p:nvSpPr>
          <p:cNvPr id="1299" name="Google Shape;1299;p59"/>
          <p:cNvSpPr txBox="1"/>
          <p:nvPr>
            <p:ph idx="4294967295" type="subTitle"/>
          </p:nvPr>
        </p:nvSpPr>
        <p:spPr>
          <a:xfrm>
            <a:off x="5825955" y="31949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Alta possibilidade de escalonamento e outras aplicações.</a:t>
            </a:r>
            <a:endParaRPr sz="1200"/>
          </a:p>
        </p:txBody>
      </p:sp>
      <p:sp>
        <p:nvSpPr>
          <p:cNvPr id="1300" name="Google Shape;1300;p59"/>
          <p:cNvSpPr txBox="1"/>
          <p:nvPr>
            <p:ph idx="4294967295" type="ctrTitle"/>
          </p:nvPr>
        </p:nvSpPr>
        <p:spPr>
          <a:xfrm>
            <a:off x="731025" y="1297000"/>
            <a:ext cx="25512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Intervalo de Tempo</a:t>
            </a:r>
            <a:endParaRPr sz="2200"/>
          </a:p>
        </p:txBody>
      </p:sp>
      <p:sp>
        <p:nvSpPr>
          <p:cNvPr id="1301" name="Google Shape;1301;p59"/>
          <p:cNvSpPr txBox="1"/>
          <p:nvPr>
            <p:ph idx="4294967295" type="subTitle"/>
          </p:nvPr>
        </p:nvSpPr>
        <p:spPr>
          <a:xfrm>
            <a:off x="989941" y="17892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Previsão a cada 1 hora</a:t>
            </a:r>
            <a:endParaRPr sz="1200"/>
          </a:p>
        </p:txBody>
      </p:sp>
      <p:sp>
        <p:nvSpPr>
          <p:cNvPr id="1302" name="Google Shape;1302;p59"/>
          <p:cNvSpPr txBox="1"/>
          <p:nvPr>
            <p:ph idx="4294967295" type="subTitle"/>
          </p:nvPr>
        </p:nvSpPr>
        <p:spPr>
          <a:xfrm>
            <a:off x="5825955" y="17892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Modelo fácil de implementar e interpretar.</a:t>
            </a:r>
            <a:endParaRPr sz="1200"/>
          </a:p>
        </p:txBody>
      </p:sp>
      <p:sp>
        <p:nvSpPr>
          <p:cNvPr id="1303" name="Google Shape;1303;p59"/>
          <p:cNvSpPr txBox="1"/>
          <p:nvPr>
            <p:ph idx="4294967295" type="subTitle"/>
          </p:nvPr>
        </p:nvSpPr>
        <p:spPr>
          <a:xfrm>
            <a:off x="888250" y="3194896"/>
            <a:ext cx="2084700" cy="10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É possível prever % de </a:t>
            </a:r>
            <a:r>
              <a:rPr lang="en" sz="1200"/>
              <a:t>sílica</a:t>
            </a:r>
            <a:r>
              <a:rPr lang="en" sz="1200"/>
              <a:t> no concentrado sem a % de ferro no concentrado!</a:t>
            </a:r>
            <a:endParaRPr sz="1200"/>
          </a:p>
        </p:txBody>
      </p:sp>
      <p:sp>
        <p:nvSpPr>
          <p:cNvPr id="1304" name="Google Shape;1304;p59"/>
          <p:cNvSpPr txBox="1"/>
          <p:nvPr>
            <p:ph idx="4294967295" type="ctrTitle"/>
          </p:nvPr>
        </p:nvSpPr>
        <p:spPr>
          <a:xfrm>
            <a:off x="5825950" y="2702600"/>
            <a:ext cx="2040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Escalonamento</a:t>
            </a:r>
            <a:endParaRPr sz="2200"/>
          </a:p>
        </p:txBody>
      </p:sp>
      <p:sp>
        <p:nvSpPr>
          <p:cNvPr id="1305" name="Google Shape;1305;p59"/>
          <p:cNvSpPr/>
          <p:nvPr/>
        </p:nvSpPr>
        <p:spPr>
          <a:xfrm>
            <a:off x="3282225" y="15977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59"/>
          <p:cNvSpPr/>
          <p:nvPr/>
        </p:nvSpPr>
        <p:spPr>
          <a:xfrm>
            <a:off x="3282225" y="30061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59"/>
          <p:cNvSpPr/>
          <p:nvPr/>
        </p:nvSpPr>
        <p:spPr>
          <a:xfrm>
            <a:off x="4680675" y="15977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59"/>
          <p:cNvSpPr/>
          <p:nvPr/>
        </p:nvSpPr>
        <p:spPr>
          <a:xfrm>
            <a:off x="4680675" y="30061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59"/>
          <p:cNvCxnSpPr>
            <a:stCxn id="1305" idx="3"/>
            <a:endCxn id="1307" idx="1"/>
          </p:cNvCxnSpPr>
          <p:nvPr/>
        </p:nvCxnSpPr>
        <p:spPr>
          <a:xfrm>
            <a:off x="4006125" y="19597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59"/>
          <p:cNvCxnSpPr>
            <a:stCxn id="1307" idx="2"/>
            <a:endCxn id="1306" idx="0"/>
          </p:cNvCxnSpPr>
          <p:nvPr/>
        </p:nvCxnSpPr>
        <p:spPr>
          <a:xfrm rot="5400000">
            <a:off x="4001175" y="19648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59"/>
          <p:cNvCxnSpPr>
            <a:stCxn id="1306" idx="3"/>
            <a:endCxn id="1308" idx="1"/>
          </p:cNvCxnSpPr>
          <p:nvPr/>
        </p:nvCxnSpPr>
        <p:spPr>
          <a:xfrm>
            <a:off x="4006125" y="33681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2" name="Google Shape;1312;p59"/>
          <p:cNvGrpSpPr/>
          <p:nvPr/>
        </p:nvGrpSpPr>
        <p:grpSpPr>
          <a:xfrm>
            <a:off x="4844112" y="3136478"/>
            <a:ext cx="402156" cy="456781"/>
            <a:chOff x="5357662" y="4297637"/>
            <a:chExt cx="287275" cy="326296"/>
          </a:xfrm>
        </p:grpSpPr>
        <p:sp>
          <p:nvSpPr>
            <p:cNvPr id="1313" name="Google Shape;1313;p59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9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59"/>
          <p:cNvGrpSpPr/>
          <p:nvPr/>
        </p:nvGrpSpPr>
        <p:grpSpPr>
          <a:xfrm>
            <a:off x="3401990" y="3122669"/>
            <a:ext cx="484361" cy="484405"/>
            <a:chOff x="4890434" y="4287389"/>
            <a:chExt cx="345997" cy="346029"/>
          </a:xfrm>
        </p:grpSpPr>
        <p:sp>
          <p:nvSpPr>
            <p:cNvPr id="1319" name="Google Shape;1319;p59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6" name="Google Shape;1326;p59"/>
          <p:cNvGrpSpPr/>
          <p:nvPr/>
        </p:nvGrpSpPr>
        <p:grpSpPr>
          <a:xfrm>
            <a:off x="4800865" y="1740607"/>
            <a:ext cx="488638" cy="438246"/>
            <a:chOff x="5778676" y="3826972"/>
            <a:chExt cx="349052" cy="313055"/>
          </a:xfrm>
        </p:grpSpPr>
        <p:sp>
          <p:nvSpPr>
            <p:cNvPr id="1327" name="Google Shape;1327;p59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59"/>
          <p:cNvGrpSpPr/>
          <p:nvPr/>
        </p:nvGrpSpPr>
        <p:grpSpPr>
          <a:xfrm>
            <a:off x="3402260" y="1714153"/>
            <a:ext cx="483826" cy="491133"/>
            <a:chOff x="4874902" y="3808799"/>
            <a:chExt cx="345615" cy="350835"/>
          </a:xfrm>
        </p:grpSpPr>
        <p:sp>
          <p:nvSpPr>
            <p:cNvPr id="1333" name="Google Shape;1333;p59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59"/>
          <p:cNvGrpSpPr/>
          <p:nvPr/>
        </p:nvGrpSpPr>
        <p:grpSpPr>
          <a:xfrm>
            <a:off x="8661624" y="4743929"/>
            <a:ext cx="408156" cy="343737"/>
            <a:chOff x="2171474" y="3369229"/>
            <a:chExt cx="408156" cy="343737"/>
          </a:xfrm>
        </p:grpSpPr>
        <p:sp>
          <p:nvSpPr>
            <p:cNvPr id="1351" name="Google Shape;1351;p59"/>
            <p:cNvSpPr/>
            <p:nvPr/>
          </p:nvSpPr>
          <p:spPr>
            <a:xfrm>
              <a:off x="2171474" y="3369229"/>
              <a:ext cx="408156" cy="343737"/>
            </a:xfrm>
            <a:custGeom>
              <a:rect b="b" l="l" r="r" t="t"/>
              <a:pathLst>
                <a:path extrusionOk="0" h="10800" w="12824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2292737" y="3477220"/>
              <a:ext cx="164898" cy="164866"/>
            </a:xfrm>
            <a:custGeom>
              <a:rect b="b" l="l" r="r" t="t"/>
              <a:pathLst>
                <a:path extrusionOk="0" h="5180" w="5181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2256358" y="3451503"/>
              <a:ext cx="188769" cy="177311"/>
            </a:xfrm>
            <a:custGeom>
              <a:rect b="b" l="l" r="r" t="t"/>
              <a:pathLst>
                <a:path extrusionOk="0" h="5571" w="5931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2305245" y="3491160"/>
              <a:ext cx="189151" cy="176706"/>
            </a:xfrm>
            <a:custGeom>
              <a:rect b="b" l="l" r="r" t="t"/>
              <a:pathLst>
                <a:path extrusionOk="0" h="5552" w="5943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60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1360" name="Google Shape;1360;p60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2" name="Google Shape;1362;p60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</a:rPr>
              <a:t>Conclusão - Sugestões</a:t>
            </a:r>
            <a:endParaRPr sz="2300">
              <a:solidFill>
                <a:schemeClr val="accent4"/>
              </a:solidFill>
            </a:endParaRPr>
          </a:p>
        </p:txBody>
      </p:sp>
      <p:sp>
        <p:nvSpPr>
          <p:cNvPr id="1363" name="Google Shape;1363;p60"/>
          <p:cNvSpPr txBox="1"/>
          <p:nvPr>
            <p:ph idx="4294967295" type="ctrTitle"/>
          </p:nvPr>
        </p:nvSpPr>
        <p:spPr>
          <a:xfrm>
            <a:off x="3402914" y="962650"/>
            <a:ext cx="2332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Temporalidade</a:t>
            </a:r>
            <a:endParaRPr sz="2400"/>
          </a:p>
        </p:txBody>
      </p:sp>
      <p:sp>
        <p:nvSpPr>
          <p:cNvPr id="1364" name="Google Shape;1364;p60"/>
          <p:cNvSpPr txBox="1"/>
          <p:nvPr>
            <p:ph idx="4294967295" type="ctrTitle"/>
          </p:nvPr>
        </p:nvSpPr>
        <p:spPr>
          <a:xfrm>
            <a:off x="1011830" y="962650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Medições</a:t>
            </a:r>
            <a:endParaRPr sz="2400"/>
          </a:p>
        </p:txBody>
      </p:sp>
      <p:sp>
        <p:nvSpPr>
          <p:cNvPr id="1365" name="Google Shape;1365;p60"/>
          <p:cNvSpPr txBox="1"/>
          <p:nvPr>
            <p:ph idx="4294967295" type="subTitle"/>
          </p:nvPr>
        </p:nvSpPr>
        <p:spPr>
          <a:xfrm>
            <a:off x="466425" y="2805300"/>
            <a:ext cx="28458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Sugiro realizar um novo período de medições, focadas em melhorar o dataset existente, e ajustar alguns pontos de ruídos anteriormente captados.</a:t>
            </a:r>
            <a:endParaRPr sz="1400"/>
          </a:p>
        </p:txBody>
      </p:sp>
      <p:sp>
        <p:nvSpPr>
          <p:cNvPr id="1366" name="Google Shape;1366;p60"/>
          <p:cNvSpPr txBox="1"/>
          <p:nvPr>
            <p:ph idx="4294967295" type="subTitle"/>
          </p:nvPr>
        </p:nvSpPr>
        <p:spPr>
          <a:xfrm>
            <a:off x="3386925" y="2805300"/>
            <a:ext cx="25695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Avaliar a </a:t>
            </a:r>
            <a:r>
              <a:rPr lang="en" sz="1400"/>
              <a:t>necessidade</a:t>
            </a:r>
            <a:r>
              <a:rPr lang="en" sz="1400"/>
              <a:t> dos engenheiros e escolher o melhor intervalo de tempo possível.</a:t>
            </a:r>
            <a:endParaRPr sz="1400"/>
          </a:p>
        </p:txBody>
      </p:sp>
      <p:sp>
        <p:nvSpPr>
          <p:cNvPr id="1367" name="Google Shape;1367;p60"/>
          <p:cNvSpPr txBox="1"/>
          <p:nvPr>
            <p:ph idx="4294967295" type="ctrTitle"/>
          </p:nvPr>
        </p:nvSpPr>
        <p:spPr>
          <a:xfrm>
            <a:off x="6245198" y="962650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Aplicações</a:t>
            </a:r>
            <a:endParaRPr sz="2400"/>
          </a:p>
        </p:txBody>
      </p:sp>
      <p:sp>
        <p:nvSpPr>
          <p:cNvPr id="1368" name="Google Shape;1368;p60"/>
          <p:cNvSpPr txBox="1"/>
          <p:nvPr>
            <p:ph idx="4294967295" type="subTitle"/>
          </p:nvPr>
        </p:nvSpPr>
        <p:spPr>
          <a:xfrm>
            <a:off x="6008200" y="2805300"/>
            <a:ext cx="25695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Possibilidade de aplicar o modelo para simular resultados e </a:t>
            </a:r>
            <a:r>
              <a:rPr lang="en" sz="1400"/>
              <a:t>identificar</a:t>
            </a:r>
            <a:r>
              <a:rPr lang="en" sz="1400"/>
              <a:t> variáveis com problemas no </a:t>
            </a:r>
            <a:r>
              <a:rPr lang="en" sz="1400"/>
              <a:t>processo.</a:t>
            </a:r>
            <a:endParaRPr sz="1400"/>
          </a:p>
        </p:txBody>
      </p:sp>
      <p:grpSp>
        <p:nvGrpSpPr>
          <p:cNvPr id="1369" name="Google Shape;1369;p60"/>
          <p:cNvGrpSpPr/>
          <p:nvPr/>
        </p:nvGrpSpPr>
        <p:grpSpPr>
          <a:xfrm>
            <a:off x="3689974" y="1717257"/>
            <a:ext cx="1748907" cy="960537"/>
            <a:chOff x="2534925" y="2231825"/>
            <a:chExt cx="889350" cy="488475"/>
          </a:xfrm>
        </p:grpSpPr>
        <p:sp>
          <p:nvSpPr>
            <p:cNvPr id="1370" name="Google Shape;1370;p60"/>
            <p:cNvSpPr/>
            <p:nvPr/>
          </p:nvSpPr>
          <p:spPr>
            <a:xfrm>
              <a:off x="3334150" y="2674775"/>
              <a:ext cx="90125" cy="21125"/>
            </a:xfrm>
            <a:custGeom>
              <a:rect b="b" l="l" r="r" t="t"/>
              <a:pathLst>
                <a:path extrusionOk="0" h="845" w="3605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2534925" y="2656800"/>
              <a:ext cx="90125" cy="19875"/>
            </a:xfrm>
            <a:custGeom>
              <a:rect b="b" l="l" r="r" t="t"/>
              <a:pathLst>
                <a:path extrusionOk="0" h="795" w="3605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0"/>
            <p:cNvSpPr/>
            <p:nvPr/>
          </p:nvSpPr>
          <p:spPr>
            <a:xfrm>
              <a:off x="3327850" y="2589525"/>
              <a:ext cx="90750" cy="31150"/>
            </a:xfrm>
            <a:custGeom>
              <a:rect b="b" l="l" r="r" t="t"/>
              <a:pathLst>
                <a:path extrusionOk="0" h="1246" w="363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0"/>
            <p:cNvSpPr/>
            <p:nvPr/>
          </p:nvSpPr>
          <p:spPr>
            <a:xfrm>
              <a:off x="2544075" y="2571875"/>
              <a:ext cx="90125" cy="34100"/>
            </a:xfrm>
            <a:custGeom>
              <a:rect b="b" l="l" r="r" t="t"/>
              <a:pathLst>
                <a:path extrusionOk="0" h="1364" w="3605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3308325" y="2507375"/>
              <a:ext cx="87900" cy="45050"/>
            </a:xfrm>
            <a:custGeom>
              <a:rect b="b" l="l" r="r" t="t"/>
              <a:pathLst>
                <a:path extrusionOk="0" h="1802" w="3516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2569900" y="2490675"/>
              <a:ext cx="86650" cy="47800"/>
            </a:xfrm>
            <a:custGeom>
              <a:rect b="b" l="l" r="r" t="t"/>
              <a:pathLst>
                <a:path extrusionOk="0" h="1912" w="3466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3276175" y="2431275"/>
              <a:ext cx="81625" cy="57700"/>
            </a:xfrm>
            <a:custGeom>
              <a:rect b="b" l="l" r="r" t="t"/>
              <a:pathLst>
                <a:path extrusionOk="0" h="2308" w="3265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2611475" y="2416250"/>
              <a:ext cx="80050" cy="60225"/>
            </a:xfrm>
            <a:custGeom>
              <a:rect b="b" l="l" r="r" t="t"/>
              <a:pathLst>
                <a:path extrusionOk="0" h="2409" w="3202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3232400" y="2364300"/>
              <a:ext cx="72475" cy="68850"/>
            </a:xfrm>
            <a:custGeom>
              <a:rect b="b" l="l" r="r" t="t"/>
              <a:pathLst>
                <a:path extrusionOk="0" h="2754" w="2899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2667250" y="2351575"/>
              <a:ext cx="70275" cy="70725"/>
            </a:xfrm>
            <a:custGeom>
              <a:rect b="b" l="l" r="r" t="t"/>
              <a:pathLst>
                <a:path extrusionOk="0" h="2829" w="2811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3178200" y="2308875"/>
              <a:ext cx="62400" cy="78050"/>
            </a:xfrm>
            <a:custGeom>
              <a:rect b="b" l="l" r="r" t="t"/>
              <a:pathLst>
                <a:path extrusionOk="0" h="3122" w="2496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2733725" y="2298900"/>
              <a:ext cx="60175" cy="79600"/>
            </a:xfrm>
            <a:custGeom>
              <a:rect b="b" l="l" r="r" t="t"/>
              <a:pathLst>
                <a:path extrusionOk="0" h="3184" w="2407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3116150" y="2267350"/>
              <a:ext cx="49800" cy="84650"/>
            </a:xfrm>
            <a:custGeom>
              <a:rect b="b" l="l" r="r" t="t"/>
              <a:pathLst>
                <a:path extrusionOk="0" h="3386" w="1992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2809950" y="2260450"/>
              <a:ext cx="48225" cy="85700"/>
            </a:xfrm>
            <a:custGeom>
              <a:rect b="b" l="l" r="r" t="t"/>
              <a:pathLst>
                <a:path extrusionOk="0" h="3428" w="1929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3048725" y="2241100"/>
              <a:ext cx="35950" cy="88625"/>
            </a:xfrm>
            <a:custGeom>
              <a:rect b="b" l="l" r="r" t="t"/>
              <a:pathLst>
                <a:path extrusionOk="0" h="3545" w="1438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2892475" y="2237650"/>
              <a:ext cx="32475" cy="89225"/>
            </a:xfrm>
            <a:custGeom>
              <a:rect b="b" l="l" r="r" t="t"/>
              <a:pathLst>
                <a:path extrusionOk="0" h="3569" w="1299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2978800" y="2231825"/>
              <a:ext cx="19875" cy="89825"/>
            </a:xfrm>
            <a:custGeom>
              <a:rect b="b" l="l" r="r" t="t"/>
              <a:pathLst>
                <a:path extrusionOk="0" h="3593" w="795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2932775" y="2646625"/>
              <a:ext cx="86700" cy="73675"/>
            </a:xfrm>
            <a:custGeom>
              <a:rect b="b" l="l" r="r" t="t"/>
              <a:pathLst>
                <a:path extrusionOk="0" h="2947" w="3468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2970300" y="2433775"/>
              <a:ext cx="26475" cy="263375"/>
            </a:xfrm>
            <a:custGeom>
              <a:rect b="b" l="l" r="r" t="t"/>
              <a:pathLst>
                <a:path extrusionOk="0" h="10535" w="1059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60"/>
          <p:cNvGrpSpPr/>
          <p:nvPr/>
        </p:nvGrpSpPr>
        <p:grpSpPr>
          <a:xfrm>
            <a:off x="6309551" y="1711997"/>
            <a:ext cx="1752594" cy="965797"/>
            <a:chOff x="3672800" y="2231525"/>
            <a:chExt cx="891225" cy="491150"/>
          </a:xfrm>
        </p:grpSpPr>
        <p:sp>
          <p:nvSpPr>
            <p:cNvPr id="1390" name="Google Shape;1390;p60"/>
            <p:cNvSpPr/>
            <p:nvPr/>
          </p:nvSpPr>
          <p:spPr>
            <a:xfrm>
              <a:off x="3672800" y="2657125"/>
              <a:ext cx="90125" cy="19550"/>
            </a:xfrm>
            <a:custGeom>
              <a:rect b="b" l="l" r="r" t="t"/>
              <a:pathLst>
                <a:path extrusionOk="0" h="782" w="3605">
                  <a:moveTo>
                    <a:pt x="353" y="0"/>
                  </a:moveTo>
                  <a:cubicBezTo>
                    <a:pt x="164" y="0"/>
                    <a:pt x="13" y="139"/>
                    <a:pt x="13" y="315"/>
                  </a:cubicBezTo>
                  <a:lnTo>
                    <a:pt x="13" y="454"/>
                  </a:lnTo>
                  <a:cubicBezTo>
                    <a:pt x="0" y="630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0"/>
                    <a:pt x="3466" y="139"/>
                    <a:pt x="3289" y="126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4473900" y="2667525"/>
              <a:ext cx="90125" cy="19875"/>
            </a:xfrm>
            <a:custGeom>
              <a:rect b="b" l="l" r="r" t="t"/>
              <a:pathLst>
                <a:path extrusionOk="0" h="795" w="3605">
                  <a:moveTo>
                    <a:pt x="3251" y="0"/>
                  </a:moveTo>
                  <a:lnTo>
                    <a:pt x="315" y="126"/>
                  </a:lnTo>
                  <a:cubicBezTo>
                    <a:pt x="139" y="139"/>
                    <a:pt x="0" y="290"/>
                    <a:pt x="0" y="466"/>
                  </a:cubicBezTo>
                  <a:cubicBezTo>
                    <a:pt x="0" y="643"/>
                    <a:pt x="152" y="794"/>
                    <a:pt x="328" y="794"/>
                  </a:cubicBezTo>
                  <a:lnTo>
                    <a:pt x="3277" y="794"/>
                  </a:lnTo>
                  <a:cubicBezTo>
                    <a:pt x="3453" y="781"/>
                    <a:pt x="3604" y="643"/>
                    <a:pt x="3592" y="454"/>
                  </a:cubicBezTo>
                  <a:lnTo>
                    <a:pt x="3592" y="315"/>
                  </a:lnTo>
                  <a:cubicBezTo>
                    <a:pt x="3592" y="139"/>
                    <a:pt x="3440" y="0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4466025" y="2589525"/>
              <a:ext cx="90425" cy="31175"/>
            </a:xfrm>
            <a:custGeom>
              <a:rect b="b" l="l" r="r" t="t"/>
              <a:pathLst>
                <a:path extrusionOk="0" h="1247" w="3617">
                  <a:moveTo>
                    <a:pt x="3244" y="0"/>
                  </a:moveTo>
                  <a:cubicBezTo>
                    <a:pt x="3222" y="0"/>
                    <a:pt x="3199" y="3"/>
                    <a:pt x="3176" y="8"/>
                  </a:cubicBezTo>
                  <a:lnTo>
                    <a:pt x="278" y="587"/>
                  </a:lnTo>
                  <a:cubicBezTo>
                    <a:pt x="114" y="625"/>
                    <a:pt x="0" y="789"/>
                    <a:pt x="26" y="965"/>
                  </a:cubicBezTo>
                  <a:lnTo>
                    <a:pt x="26" y="978"/>
                  </a:lnTo>
                  <a:cubicBezTo>
                    <a:pt x="48" y="1138"/>
                    <a:pt x="185" y="1246"/>
                    <a:pt x="342" y="1246"/>
                  </a:cubicBezTo>
                  <a:cubicBezTo>
                    <a:pt x="358" y="1246"/>
                    <a:pt x="374" y="1245"/>
                    <a:pt x="391" y="1243"/>
                  </a:cubicBezTo>
                  <a:lnTo>
                    <a:pt x="3314" y="789"/>
                  </a:lnTo>
                  <a:cubicBezTo>
                    <a:pt x="3491" y="764"/>
                    <a:pt x="3617" y="600"/>
                    <a:pt x="3592" y="424"/>
                  </a:cubicBezTo>
                  <a:cubicBezTo>
                    <a:pt x="3579" y="373"/>
                    <a:pt x="3566" y="310"/>
                    <a:pt x="3566" y="260"/>
                  </a:cubicBezTo>
                  <a:cubicBezTo>
                    <a:pt x="3533" y="106"/>
                    <a:pt x="3396" y="0"/>
                    <a:pt x="3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3681925" y="2572075"/>
              <a:ext cx="90125" cy="34200"/>
            </a:xfrm>
            <a:custGeom>
              <a:rect b="b" l="l" r="r" t="t"/>
              <a:pathLst>
                <a:path extrusionOk="0" h="1368" w="3605">
                  <a:moveTo>
                    <a:pt x="374" y="1"/>
                  </a:moveTo>
                  <a:cubicBezTo>
                    <a:pt x="237" y="1"/>
                    <a:pt x="106" y="104"/>
                    <a:pt x="64" y="252"/>
                  </a:cubicBezTo>
                  <a:lnTo>
                    <a:pt x="39" y="403"/>
                  </a:lnTo>
                  <a:cubicBezTo>
                    <a:pt x="1" y="580"/>
                    <a:pt x="114" y="756"/>
                    <a:pt x="291" y="781"/>
                  </a:cubicBezTo>
                  <a:lnTo>
                    <a:pt x="3189" y="1361"/>
                  </a:lnTo>
                  <a:cubicBezTo>
                    <a:pt x="3210" y="1366"/>
                    <a:pt x="3231" y="1368"/>
                    <a:pt x="3252" y="1368"/>
                  </a:cubicBezTo>
                  <a:cubicBezTo>
                    <a:pt x="3405" y="1368"/>
                    <a:pt x="3545" y="1252"/>
                    <a:pt x="3567" y="1096"/>
                  </a:cubicBezTo>
                  <a:cubicBezTo>
                    <a:pt x="3605" y="920"/>
                    <a:pt x="3504" y="744"/>
                    <a:pt x="3327" y="706"/>
                  </a:cubicBezTo>
                  <a:lnTo>
                    <a:pt x="454" y="13"/>
                  </a:lnTo>
                  <a:cubicBezTo>
                    <a:pt x="428" y="5"/>
                    <a:pt x="401" y="1"/>
                    <a:pt x="37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4446175" y="2507375"/>
              <a:ext cx="87925" cy="45050"/>
            </a:xfrm>
            <a:custGeom>
              <a:rect b="b" l="l" r="r" t="t"/>
              <a:pathLst>
                <a:path extrusionOk="0" h="1802" w="3517">
                  <a:moveTo>
                    <a:pt x="3105" y="1"/>
                  </a:moveTo>
                  <a:cubicBezTo>
                    <a:pt x="3062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40"/>
                    <a:pt x="0" y="1416"/>
                    <a:pt x="76" y="1580"/>
                  </a:cubicBezTo>
                  <a:cubicBezTo>
                    <a:pt x="115" y="1718"/>
                    <a:pt x="240" y="1802"/>
                    <a:pt x="370" y="1802"/>
                  </a:cubicBezTo>
                  <a:cubicBezTo>
                    <a:pt x="407" y="1802"/>
                    <a:pt x="444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22"/>
                    <a:pt x="3453" y="345"/>
                  </a:cubicBezTo>
                  <a:cubicBezTo>
                    <a:pt x="3428" y="295"/>
                    <a:pt x="3415" y="257"/>
                    <a:pt x="3390" y="207"/>
                  </a:cubicBezTo>
                  <a:cubicBezTo>
                    <a:pt x="3344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3707450" y="2490950"/>
              <a:ext cx="86975" cy="47850"/>
            </a:xfrm>
            <a:custGeom>
              <a:rect b="b" l="l" r="r" t="t"/>
              <a:pathLst>
                <a:path extrusionOk="0" h="1914" w="3479">
                  <a:moveTo>
                    <a:pt x="431" y="0"/>
                  </a:moveTo>
                  <a:cubicBezTo>
                    <a:pt x="312" y="0"/>
                    <a:pt x="193" y="66"/>
                    <a:pt x="139" y="183"/>
                  </a:cubicBezTo>
                  <a:cubicBezTo>
                    <a:pt x="126" y="234"/>
                    <a:pt x="101" y="284"/>
                    <a:pt x="76" y="334"/>
                  </a:cubicBezTo>
                  <a:cubicBezTo>
                    <a:pt x="0" y="498"/>
                    <a:pt x="89" y="687"/>
                    <a:pt x="252" y="763"/>
                  </a:cubicBezTo>
                  <a:lnTo>
                    <a:pt x="2987" y="1884"/>
                  </a:lnTo>
                  <a:cubicBezTo>
                    <a:pt x="3030" y="1904"/>
                    <a:pt x="3074" y="1913"/>
                    <a:pt x="3118" y="1913"/>
                  </a:cubicBezTo>
                  <a:cubicBezTo>
                    <a:pt x="3241" y="1913"/>
                    <a:pt x="3356" y="1838"/>
                    <a:pt x="3403" y="1708"/>
                  </a:cubicBezTo>
                  <a:cubicBezTo>
                    <a:pt x="3478" y="1544"/>
                    <a:pt x="3415" y="1355"/>
                    <a:pt x="3251" y="1279"/>
                  </a:cubicBezTo>
                  <a:lnTo>
                    <a:pt x="567" y="32"/>
                  </a:lnTo>
                  <a:cubicBezTo>
                    <a:pt x="525" y="10"/>
                    <a:pt x="478" y="0"/>
                    <a:pt x="431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4414050" y="2431425"/>
              <a:ext cx="81600" cy="57650"/>
            </a:xfrm>
            <a:custGeom>
              <a:rect b="b" l="l" r="r" t="t"/>
              <a:pathLst>
                <a:path extrusionOk="0" h="2306" w="3264">
                  <a:moveTo>
                    <a:pt x="2818" y="0"/>
                  </a:moveTo>
                  <a:cubicBezTo>
                    <a:pt x="2755" y="0"/>
                    <a:pt x="2691" y="19"/>
                    <a:pt x="2634" y="57"/>
                  </a:cubicBezTo>
                  <a:lnTo>
                    <a:pt x="177" y="1707"/>
                  </a:lnTo>
                  <a:cubicBezTo>
                    <a:pt x="38" y="1808"/>
                    <a:pt x="0" y="1997"/>
                    <a:pt x="101" y="2148"/>
                  </a:cubicBezTo>
                  <a:cubicBezTo>
                    <a:pt x="160" y="2249"/>
                    <a:pt x="269" y="2305"/>
                    <a:pt x="380" y="2305"/>
                  </a:cubicBezTo>
                  <a:cubicBezTo>
                    <a:pt x="436" y="2305"/>
                    <a:pt x="492" y="2291"/>
                    <a:pt x="542" y="2262"/>
                  </a:cubicBezTo>
                  <a:lnTo>
                    <a:pt x="3062" y="724"/>
                  </a:lnTo>
                  <a:cubicBezTo>
                    <a:pt x="3213" y="636"/>
                    <a:pt x="3264" y="435"/>
                    <a:pt x="3163" y="271"/>
                  </a:cubicBezTo>
                  <a:lnTo>
                    <a:pt x="3087" y="145"/>
                  </a:lnTo>
                  <a:cubicBezTo>
                    <a:pt x="3025" y="50"/>
                    <a:pt x="2923" y="0"/>
                    <a:pt x="2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3749350" y="2416200"/>
              <a:ext cx="80025" cy="60275"/>
            </a:xfrm>
            <a:custGeom>
              <a:rect b="b" l="l" r="r" t="t"/>
              <a:pathLst>
                <a:path extrusionOk="0" h="2411" w="3201">
                  <a:moveTo>
                    <a:pt x="452" y="0"/>
                  </a:moveTo>
                  <a:cubicBezTo>
                    <a:pt x="351" y="0"/>
                    <a:pt x="250" y="46"/>
                    <a:pt x="189" y="136"/>
                  </a:cubicBezTo>
                  <a:lnTo>
                    <a:pt x="101" y="262"/>
                  </a:lnTo>
                  <a:cubicBezTo>
                    <a:pt x="0" y="414"/>
                    <a:pt x="38" y="615"/>
                    <a:pt x="189" y="716"/>
                  </a:cubicBezTo>
                  <a:lnTo>
                    <a:pt x="2647" y="2354"/>
                  </a:lnTo>
                  <a:cubicBezTo>
                    <a:pt x="2703" y="2392"/>
                    <a:pt x="2768" y="2410"/>
                    <a:pt x="2831" y="2410"/>
                  </a:cubicBezTo>
                  <a:cubicBezTo>
                    <a:pt x="2935" y="2410"/>
                    <a:pt x="3037" y="2360"/>
                    <a:pt x="3100" y="2266"/>
                  </a:cubicBezTo>
                  <a:cubicBezTo>
                    <a:pt x="3201" y="2115"/>
                    <a:pt x="3176" y="1913"/>
                    <a:pt x="3025" y="1812"/>
                  </a:cubicBezTo>
                  <a:lnTo>
                    <a:pt x="643" y="61"/>
                  </a:lnTo>
                  <a:cubicBezTo>
                    <a:pt x="588" y="20"/>
                    <a:pt x="520" y="0"/>
                    <a:pt x="452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4370250" y="2364375"/>
              <a:ext cx="72475" cy="68675"/>
            </a:xfrm>
            <a:custGeom>
              <a:rect b="b" l="l" r="r" t="t"/>
              <a:pathLst>
                <a:path extrusionOk="0" h="2747" w="2899">
                  <a:moveTo>
                    <a:pt x="2441" y="1"/>
                  </a:moveTo>
                  <a:cubicBezTo>
                    <a:pt x="2357" y="1"/>
                    <a:pt x="2275" y="36"/>
                    <a:pt x="2218" y="105"/>
                  </a:cubicBezTo>
                  <a:lnTo>
                    <a:pt x="127" y="2197"/>
                  </a:lnTo>
                  <a:cubicBezTo>
                    <a:pt x="1" y="2323"/>
                    <a:pt x="1" y="2524"/>
                    <a:pt x="127" y="2650"/>
                  </a:cubicBezTo>
                  <a:cubicBezTo>
                    <a:pt x="191" y="2715"/>
                    <a:pt x="273" y="2746"/>
                    <a:pt x="355" y="2746"/>
                  </a:cubicBezTo>
                  <a:cubicBezTo>
                    <a:pt x="433" y="2746"/>
                    <a:pt x="513" y="2718"/>
                    <a:pt x="580" y="2663"/>
                  </a:cubicBezTo>
                  <a:lnTo>
                    <a:pt x="2760" y="672"/>
                  </a:lnTo>
                  <a:cubicBezTo>
                    <a:pt x="2899" y="546"/>
                    <a:pt x="2899" y="344"/>
                    <a:pt x="2773" y="218"/>
                  </a:cubicBezTo>
                  <a:lnTo>
                    <a:pt x="2672" y="105"/>
                  </a:lnTo>
                  <a:cubicBezTo>
                    <a:pt x="2609" y="36"/>
                    <a:pt x="2524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3805100" y="2351575"/>
              <a:ext cx="70600" cy="70875"/>
            </a:xfrm>
            <a:custGeom>
              <a:rect b="b" l="l" r="r" t="t"/>
              <a:pathLst>
                <a:path extrusionOk="0" h="2835" w="2824">
                  <a:moveTo>
                    <a:pt x="462" y="1"/>
                  </a:moveTo>
                  <a:cubicBezTo>
                    <a:pt x="386" y="1"/>
                    <a:pt x="311" y="29"/>
                    <a:pt x="253" y="88"/>
                  </a:cubicBezTo>
                  <a:lnTo>
                    <a:pt x="139" y="201"/>
                  </a:lnTo>
                  <a:cubicBezTo>
                    <a:pt x="1" y="327"/>
                    <a:pt x="1" y="529"/>
                    <a:pt x="139" y="655"/>
                  </a:cubicBezTo>
                  <a:lnTo>
                    <a:pt x="2231" y="2747"/>
                  </a:lnTo>
                  <a:cubicBezTo>
                    <a:pt x="2291" y="2806"/>
                    <a:pt x="2368" y="2835"/>
                    <a:pt x="2446" y="2835"/>
                  </a:cubicBezTo>
                  <a:cubicBezTo>
                    <a:pt x="2532" y="2835"/>
                    <a:pt x="2619" y="2800"/>
                    <a:pt x="2685" y="2734"/>
                  </a:cubicBezTo>
                  <a:cubicBezTo>
                    <a:pt x="2823" y="2620"/>
                    <a:pt x="2823" y="2419"/>
                    <a:pt x="2710" y="2293"/>
                  </a:cubicBezTo>
                  <a:lnTo>
                    <a:pt x="706" y="113"/>
                  </a:lnTo>
                  <a:cubicBezTo>
                    <a:pt x="639" y="39"/>
                    <a:pt x="550" y="1"/>
                    <a:pt x="4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4315750" y="2309200"/>
              <a:ext cx="62725" cy="77850"/>
            </a:xfrm>
            <a:custGeom>
              <a:rect b="b" l="l" r="r" t="t"/>
              <a:pathLst>
                <a:path extrusionOk="0" h="3114" w="2509">
                  <a:moveTo>
                    <a:pt x="2009" y="0"/>
                  </a:moveTo>
                  <a:cubicBezTo>
                    <a:pt x="1905" y="0"/>
                    <a:pt x="1802" y="50"/>
                    <a:pt x="1740" y="145"/>
                  </a:cubicBezTo>
                  <a:lnTo>
                    <a:pt x="102" y="2602"/>
                  </a:lnTo>
                  <a:cubicBezTo>
                    <a:pt x="1" y="2753"/>
                    <a:pt x="39" y="2942"/>
                    <a:pt x="190" y="3043"/>
                  </a:cubicBezTo>
                  <a:cubicBezTo>
                    <a:pt x="253" y="3090"/>
                    <a:pt x="325" y="3113"/>
                    <a:pt x="394" y="3113"/>
                  </a:cubicBezTo>
                  <a:cubicBezTo>
                    <a:pt x="492" y="3113"/>
                    <a:pt x="585" y="3068"/>
                    <a:pt x="643" y="2980"/>
                  </a:cubicBezTo>
                  <a:lnTo>
                    <a:pt x="2395" y="598"/>
                  </a:lnTo>
                  <a:cubicBezTo>
                    <a:pt x="2508" y="447"/>
                    <a:pt x="2470" y="245"/>
                    <a:pt x="2319" y="145"/>
                  </a:cubicBezTo>
                  <a:lnTo>
                    <a:pt x="2193" y="56"/>
                  </a:lnTo>
                  <a:cubicBezTo>
                    <a:pt x="2136" y="18"/>
                    <a:pt x="2072" y="0"/>
                    <a:pt x="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0"/>
            <p:cNvSpPr/>
            <p:nvPr/>
          </p:nvSpPr>
          <p:spPr>
            <a:xfrm>
              <a:off x="3871575" y="2298900"/>
              <a:ext cx="60200" cy="79600"/>
            </a:xfrm>
            <a:custGeom>
              <a:rect b="b" l="l" r="r" t="t"/>
              <a:pathLst>
                <a:path extrusionOk="0" h="3184" w="2408">
                  <a:moveTo>
                    <a:pt x="498" y="1"/>
                  </a:moveTo>
                  <a:cubicBezTo>
                    <a:pt x="440" y="1"/>
                    <a:pt x="381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65" y="3039"/>
                  </a:lnTo>
                  <a:cubicBezTo>
                    <a:pt x="1820" y="3133"/>
                    <a:pt x="1924" y="3183"/>
                    <a:pt x="2028" y="3183"/>
                  </a:cubicBezTo>
                  <a:cubicBezTo>
                    <a:pt x="2091" y="3183"/>
                    <a:pt x="2153" y="3165"/>
                    <a:pt x="2206" y="3127"/>
                  </a:cubicBezTo>
                  <a:cubicBezTo>
                    <a:pt x="2357" y="3026"/>
                    <a:pt x="2407" y="2825"/>
                    <a:pt x="2306" y="2686"/>
                  </a:cubicBezTo>
                  <a:lnTo>
                    <a:pt x="769" y="166"/>
                  </a:lnTo>
                  <a:cubicBezTo>
                    <a:pt x="712" y="59"/>
                    <a:pt x="606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0"/>
            <p:cNvSpPr/>
            <p:nvPr/>
          </p:nvSpPr>
          <p:spPr>
            <a:xfrm>
              <a:off x="4253700" y="2267350"/>
              <a:ext cx="50100" cy="84650"/>
            </a:xfrm>
            <a:custGeom>
              <a:rect b="b" l="l" r="r" t="t"/>
              <a:pathLst>
                <a:path extrusionOk="0" h="3386" w="2004">
                  <a:moveTo>
                    <a:pt x="1487" y="0"/>
                  </a:moveTo>
                  <a:cubicBezTo>
                    <a:pt x="1359" y="0"/>
                    <a:pt x="1244" y="75"/>
                    <a:pt x="1197" y="206"/>
                  </a:cubicBezTo>
                  <a:lnTo>
                    <a:pt x="76" y="2940"/>
                  </a:lnTo>
                  <a:cubicBezTo>
                    <a:pt x="0" y="3104"/>
                    <a:pt x="76" y="3293"/>
                    <a:pt x="240" y="3356"/>
                  </a:cubicBezTo>
                  <a:lnTo>
                    <a:pt x="252" y="3356"/>
                  </a:lnTo>
                  <a:cubicBezTo>
                    <a:pt x="296" y="3376"/>
                    <a:pt x="341" y="3386"/>
                    <a:pt x="385" y="3386"/>
                  </a:cubicBezTo>
                  <a:cubicBezTo>
                    <a:pt x="504" y="3386"/>
                    <a:pt x="616" y="3315"/>
                    <a:pt x="681" y="3205"/>
                  </a:cubicBezTo>
                  <a:lnTo>
                    <a:pt x="1928" y="521"/>
                  </a:lnTo>
                  <a:cubicBezTo>
                    <a:pt x="2004" y="357"/>
                    <a:pt x="1928" y="168"/>
                    <a:pt x="1764" y="92"/>
                  </a:cubicBezTo>
                  <a:lnTo>
                    <a:pt x="1626" y="29"/>
                  </a:lnTo>
                  <a:cubicBezTo>
                    <a:pt x="1580" y="10"/>
                    <a:pt x="1533" y="0"/>
                    <a:pt x="1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0"/>
            <p:cNvSpPr/>
            <p:nvPr/>
          </p:nvSpPr>
          <p:spPr>
            <a:xfrm>
              <a:off x="3947800" y="2260450"/>
              <a:ext cx="46975" cy="85825"/>
            </a:xfrm>
            <a:custGeom>
              <a:rect b="b" l="l" r="r" t="t"/>
              <a:pathLst>
                <a:path extrusionOk="0" h="3433" w="1879">
                  <a:moveTo>
                    <a:pt x="514" y="1"/>
                  </a:moveTo>
                  <a:cubicBezTo>
                    <a:pt x="473" y="1"/>
                    <a:pt x="432" y="10"/>
                    <a:pt x="392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494"/>
                  </a:cubicBezTo>
                  <a:lnTo>
                    <a:pt x="1211" y="3229"/>
                  </a:lnTo>
                  <a:cubicBezTo>
                    <a:pt x="1258" y="3352"/>
                    <a:pt x="1377" y="3432"/>
                    <a:pt x="1503" y="3432"/>
                  </a:cubicBezTo>
                  <a:cubicBezTo>
                    <a:pt x="1544" y="3432"/>
                    <a:pt x="1586" y="3424"/>
                    <a:pt x="1626" y="3405"/>
                  </a:cubicBezTo>
                  <a:cubicBezTo>
                    <a:pt x="1803" y="3342"/>
                    <a:pt x="1878" y="3153"/>
                    <a:pt x="1815" y="2989"/>
                  </a:cubicBezTo>
                  <a:lnTo>
                    <a:pt x="807" y="217"/>
                  </a:lnTo>
                  <a:cubicBezTo>
                    <a:pt x="760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4186900" y="2241100"/>
              <a:ext cx="35325" cy="88925"/>
            </a:xfrm>
            <a:custGeom>
              <a:rect b="b" l="l" r="r" t="t"/>
              <a:pathLst>
                <a:path extrusionOk="0" h="3557" w="1413">
                  <a:moveTo>
                    <a:pt x="904" y="1"/>
                  </a:moveTo>
                  <a:cubicBezTo>
                    <a:pt x="755" y="1"/>
                    <a:pt x="626" y="108"/>
                    <a:pt x="593" y="273"/>
                  </a:cubicBezTo>
                  <a:lnTo>
                    <a:pt x="26" y="3171"/>
                  </a:lnTo>
                  <a:cubicBezTo>
                    <a:pt x="1" y="3335"/>
                    <a:pt x="102" y="3511"/>
                    <a:pt x="278" y="3549"/>
                  </a:cubicBezTo>
                  <a:cubicBezTo>
                    <a:pt x="303" y="3554"/>
                    <a:pt x="328" y="3557"/>
                    <a:pt x="352" y="3557"/>
                  </a:cubicBezTo>
                  <a:cubicBezTo>
                    <a:pt x="498" y="3557"/>
                    <a:pt x="625" y="3461"/>
                    <a:pt x="669" y="3310"/>
                  </a:cubicBezTo>
                  <a:lnTo>
                    <a:pt x="1374" y="437"/>
                  </a:lnTo>
                  <a:cubicBezTo>
                    <a:pt x="1412" y="260"/>
                    <a:pt x="1311" y="84"/>
                    <a:pt x="1135" y="46"/>
                  </a:cubicBezTo>
                  <a:lnTo>
                    <a:pt x="971" y="8"/>
                  </a:lnTo>
                  <a:cubicBezTo>
                    <a:pt x="948" y="3"/>
                    <a:pt x="926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0"/>
            <p:cNvSpPr/>
            <p:nvPr/>
          </p:nvSpPr>
          <p:spPr>
            <a:xfrm>
              <a:off x="4030025" y="2237750"/>
              <a:ext cx="33100" cy="89125"/>
            </a:xfrm>
            <a:custGeom>
              <a:rect b="b" l="l" r="r" t="t"/>
              <a:pathLst>
                <a:path extrusionOk="0" h="3565" w="1324">
                  <a:moveTo>
                    <a:pt x="503" y="0"/>
                  </a:moveTo>
                  <a:cubicBezTo>
                    <a:pt x="487" y="0"/>
                    <a:pt x="471" y="1"/>
                    <a:pt x="454" y="4"/>
                  </a:cubicBezTo>
                  <a:lnTo>
                    <a:pt x="303" y="41"/>
                  </a:lnTo>
                  <a:cubicBezTo>
                    <a:pt x="127" y="67"/>
                    <a:pt x="1" y="243"/>
                    <a:pt x="51" y="419"/>
                  </a:cubicBezTo>
                  <a:lnTo>
                    <a:pt x="643" y="3318"/>
                  </a:lnTo>
                  <a:cubicBezTo>
                    <a:pt x="665" y="3460"/>
                    <a:pt x="801" y="3564"/>
                    <a:pt x="953" y="3564"/>
                  </a:cubicBezTo>
                  <a:cubicBezTo>
                    <a:pt x="975" y="3564"/>
                    <a:pt x="998" y="3562"/>
                    <a:pt x="1021" y="3557"/>
                  </a:cubicBezTo>
                  <a:cubicBezTo>
                    <a:pt x="1198" y="3532"/>
                    <a:pt x="1324" y="3368"/>
                    <a:pt x="1286" y="3192"/>
                  </a:cubicBezTo>
                  <a:lnTo>
                    <a:pt x="832" y="281"/>
                  </a:lnTo>
                  <a:cubicBezTo>
                    <a:pt x="810" y="109"/>
                    <a:pt x="662" y="0"/>
                    <a:pt x="50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0"/>
            <p:cNvSpPr/>
            <p:nvPr/>
          </p:nvSpPr>
          <p:spPr>
            <a:xfrm>
              <a:off x="4111925" y="2231525"/>
              <a:ext cx="20200" cy="90125"/>
            </a:xfrm>
            <a:custGeom>
              <a:rect b="b" l="l" r="r" t="t"/>
              <a:pathLst>
                <a:path extrusionOk="0" h="3605" w="808">
                  <a:moveTo>
                    <a:pt x="329" y="1"/>
                  </a:moveTo>
                  <a:cubicBezTo>
                    <a:pt x="152" y="1"/>
                    <a:pt x="1" y="152"/>
                    <a:pt x="14" y="328"/>
                  </a:cubicBezTo>
                  <a:lnTo>
                    <a:pt x="77" y="3289"/>
                  </a:lnTo>
                  <a:cubicBezTo>
                    <a:pt x="64" y="3466"/>
                    <a:pt x="215" y="3604"/>
                    <a:pt x="404" y="3604"/>
                  </a:cubicBezTo>
                  <a:cubicBezTo>
                    <a:pt x="581" y="3604"/>
                    <a:pt x="732" y="3466"/>
                    <a:pt x="732" y="3289"/>
                  </a:cubicBezTo>
                  <a:lnTo>
                    <a:pt x="795" y="328"/>
                  </a:lnTo>
                  <a:cubicBezTo>
                    <a:pt x="807" y="152"/>
                    <a:pt x="669" y="1"/>
                    <a:pt x="480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4081375" y="2648975"/>
              <a:ext cx="77200" cy="73700"/>
            </a:xfrm>
            <a:custGeom>
              <a:rect b="b" l="l" r="r" t="t"/>
              <a:pathLst>
                <a:path extrusionOk="0" h="2948" w="3088">
                  <a:moveTo>
                    <a:pt x="1488" y="1"/>
                  </a:moveTo>
                  <a:cubicBezTo>
                    <a:pt x="729" y="1"/>
                    <a:pt x="1" y="595"/>
                    <a:pt x="1" y="1486"/>
                  </a:cubicBezTo>
                  <a:cubicBezTo>
                    <a:pt x="9" y="2368"/>
                    <a:pt x="732" y="2947"/>
                    <a:pt x="1483" y="2947"/>
                  </a:cubicBezTo>
                  <a:cubicBezTo>
                    <a:pt x="1848" y="2947"/>
                    <a:pt x="2220" y="2811"/>
                    <a:pt x="2521" y="2506"/>
                  </a:cubicBezTo>
                  <a:cubicBezTo>
                    <a:pt x="3088" y="1939"/>
                    <a:pt x="3088" y="1007"/>
                    <a:pt x="2508" y="427"/>
                  </a:cubicBezTo>
                  <a:cubicBezTo>
                    <a:pt x="2210" y="133"/>
                    <a:pt x="184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4101850" y="2507800"/>
              <a:ext cx="192200" cy="194700"/>
            </a:xfrm>
            <a:custGeom>
              <a:rect b="b" l="l" r="r" t="t"/>
              <a:pathLst>
                <a:path extrusionOk="0" h="7788" w="7688">
                  <a:moveTo>
                    <a:pt x="7687" y="1"/>
                  </a:moveTo>
                  <a:lnTo>
                    <a:pt x="1" y="7221"/>
                  </a:lnTo>
                  <a:lnTo>
                    <a:pt x="580" y="7788"/>
                  </a:lnTo>
                  <a:lnTo>
                    <a:pt x="7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9" name="Google Shape;1409;p60"/>
          <p:cNvGrpSpPr/>
          <p:nvPr/>
        </p:nvGrpSpPr>
        <p:grpSpPr>
          <a:xfrm>
            <a:off x="1076798" y="1703541"/>
            <a:ext cx="1751365" cy="974253"/>
            <a:chOff x="4811600" y="2231525"/>
            <a:chExt cx="890600" cy="495450"/>
          </a:xfrm>
        </p:grpSpPr>
        <p:sp>
          <p:nvSpPr>
            <p:cNvPr id="1410" name="Google Shape;1410;p60"/>
            <p:cNvSpPr/>
            <p:nvPr/>
          </p:nvSpPr>
          <p:spPr>
            <a:xfrm>
              <a:off x="5604200" y="2591000"/>
              <a:ext cx="90750" cy="31025"/>
            </a:xfrm>
            <a:custGeom>
              <a:rect b="b" l="l" r="r" t="t"/>
              <a:pathLst>
                <a:path extrusionOk="0" h="1241" w="363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4820100" y="2573450"/>
              <a:ext cx="90450" cy="34100"/>
            </a:xfrm>
            <a:custGeom>
              <a:rect b="b" l="l" r="r" t="t"/>
              <a:pathLst>
                <a:path extrusionOk="0" h="1364" w="3618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5584675" y="2508700"/>
              <a:ext cx="87900" cy="45000"/>
            </a:xfrm>
            <a:custGeom>
              <a:rect b="b" l="l" r="r" t="t"/>
              <a:pathLst>
                <a:path extrusionOk="0" h="1800" w="3516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4845925" y="2492075"/>
              <a:ext cx="86975" cy="47975"/>
            </a:xfrm>
            <a:custGeom>
              <a:rect b="b" l="l" r="r" t="t"/>
              <a:pathLst>
                <a:path extrusionOk="0" h="1919" w="3479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5552225" y="2432700"/>
              <a:ext cx="81925" cy="57850"/>
            </a:xfrm>
            <a:custGeom>
              <a:rect b="b" l="l" r="r" t="t"/>
              <a:pathLst>
                <a:path extrusionOk="0" h="2314" w="3277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4887825" y="2417825"/>
              <a:ext cx="80050" cy="60225"/>
            </a:xfrm>
            <a:custGeom>
              <a:rect b="b" l="l" r="r" t="t"/>
              <a:pathLst>
                <a:path extrusionOk="0" h="2409" w="3202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5508425" y="2365875"/>
              <a:ext cx="72800" cy="68850"/>
            </a:xfrm>
            <a:custGeom>
              <a:rect b="b" l="l" r="r" t="t"/>
              <a:pathLst>
                <a:path extrusionOk="0" h="2754" w="2912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4943275" y="2353000"/>
              <a:ext cx="70600" cy="70875"/>
            </a:xfrm>
            <a:custGeom>
              <a:rect b="b" l="l" r="r" t="t"/>
              <a:pathLst>
                <a:path extrusionOk="0" h="2835" w="2824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5454250" y="2310450"/>
              <a:ext cx="62400" cy="77925"/>
            </a:xfrm>
            <a:custGeom>
              <a:rect b="b" l="l" r="r" t="t"/>
              <a:pathLst>
                <a:path extrusionOk="0" h="3117" w="2496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5010075" y="2300475"/>
              <a:ext cx="60175" cy="79300"/>
            </a:xfrm>
            <a:custGeom>
              <a:rect b="b" l="l" r="r" t="t"/>
              <a:pathLst>
                <a:path extrusionOk="0" h="3172" w="2407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5392175" y="2268775"/>
              <a:ext cx="49800" cy="84550"/>
            </a:xfrm>
            <a:custGeom>
              <a:rect b="b" l="l" r="r" t="t"/>
              <a:pathLst>
                <a:path extrusionOk="0" h="3382" w="1992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5085975" y="2261900"/>
              <a:ext cx="47275" cy="85675"/>
            </a:xfrm>
            <a:custGeom>
              <a:rect b="b" l="l" r="r" t="t"/>
              <a:pathLst>
                <a:path extrusionOk="0" h="3427" w="1891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5324775" y="2242575"/>
              <a:ext cx="35625" cy="88725"/>
            </a:xfrm>
            <a:custGeom>
              <a:rect b="b" l="l" r="r" t="t"/>
              <a:pathLst>
                <a:path extrusionOk="0" h="3549" w="1425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5168825" y="2239225"/>
              <a:ext cx="32475" cy="89225"/>
            </a:xfrm>
            <a:custGeom>
              <a:rect b="b" l="l" r="r" t="t"/>
              <a:pathLst>
                <a:path extrusionOk="0" h="3569" w="1299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5252000" y="2231525"/>
              <a:ext cx="19875" cy="90125"/>
            </a:xfrm>
            <a:custGeom>
              <a:rect b="b" l="l" r="r" t="t"/>
              <a:pathLst>
                <a:path extrusionOk="0" h="3605" w="795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5218300" y="2653400"/>
              <a:ext cx="95775" cy="73575"/>
            </a:xfrm>
            <a:custGeom>
              <a:rect b="b" l="l" r="r" t="t"/>
              <a:pathLst>
                <a:path extrusionOk="0" h="2943" w="3831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5122200" y="2485750"/>
              <a:ext cx="158175" cy="217850"/>
            </a:xfrm>
            <a:custGeom>
              <a:rect b="b" l="l" r="r" t="t"/>
              <a:pathLst>
                <a:path extrusionOk="0" h="8714" w="6327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5612075" y="2674425"/>
              <a:ext cx="90125" cy="19575"/>
            </a:xfrm>
            <a:custGeom>
              <a:rect b="b" l="l" r="r" t="t"/>
              <a:pathLst>
                <a:path extrusionOk="0" h="783" w="3605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4811600" y="2666250"/>
              <a:ext cx="90125" cy="19575"/>
            </a:xfrm>
            <a:custGeom>
              <a:rect b="b" l="l" r="r" t="t"/>
              <a:pathLst>
                <a:path extrusionOk="0" h="783" w="3605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p60"/>
          <p:cNvGrpSpPr/>
          <p:nvPr/>
        </p:nvGrpSpPr>
        <p:grpSpPr>
          <a:xfrm>
            <a:off x="8661624" y="4743929"/>
            <a:ext cx="408156" cy="343737"/>
            <a:chOff x="2171474" y="3369229"/>
            <a:chExt cx="408156" cy="343737"/>
          </a:xfrm>
        </p:grpSpPr>
        <p:sp>
          <p:nvSpPr>
            <p:cNvPr id="1430" name="Google Shape;1430;p60"/>
            <p:cNvSpPr/>
            <p:nvPr/>
          </p:nvSpPr>
          <p:spPr>
            <a:xfrm>
              <a:off x="2171474" y="3369229"/>
              <a:ext cx="408156" cy="343737"/>
            </a:xfrm>
            <a:custGeom>
              <a:rect b="b" l="l" r="r" t="t"/>
              <a:pathLst>
                <a:path extrusionOk="0" h="10800" w="12824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2292737" y="3477220"/>
              <a:ext cx="164898" cy="164866"/>
            </a:xfrm>
            <a:custGeom>
              <a:rect b="b" l="l" r="r" t="t"/>
              <a:pathLst>
                <a:path extrusionOk="0" h="5180" w="5181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2256358" y="3451503"/>
              <a:ext cx="188769" cy="177311"/>
            </a:xfrm>
            <a:custGeom>
              <a:rect b="b" l="l" r="r" t="t"/>
              <a:pathLst>
                <a:path extrusionOk="0" h="5571" w="5931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2305245" y="3491160"/>
              <a:ext cx="189151" cy="176706"/>
            </a:xfrm>
            <a:custGeom>
              <a:rect b="b" l="l" r="r" t="t"/>
              <a:pathLst>
                <a:path extrusionOk="0" h="5552" w="5943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8" name="Google Shape;1438;p61"/>
          <p:cNvCxnSpPr>
            <a:endCxn id="1439" idx="1"/>
          </p:cNvCxnSpPr>
          <p:nvPr/>
        </p:nvCxnSpPr>
        <p:spPr>
          <a:xfrm flipH="1" rot="5400000">
            <a:off x="1203175" y="2002350"/>
            <a:ext cx="2287800" cy="1226700"/>
          </a:xfrm>
          <a:prstGeom prst="bentConnector4">
            <a:avLst>
              <a:gd fmla="val 23940" name="adj1"/>
              <a:gd fmla="val 119412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9" name="Google Shape;1439;p61"/>
          <p:cNvSpPr txBox="1"/>
          <p:nvPr>
            <p:ph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endParaRPr/>
          </a:p>
        </p:txBody>
      </p:sp>
      <p:sp>
        <p:nvSpPr>
          <p:cNvPr id="1440" name="Google Shape;1440;p61"/>
          <p:cNvSpPr txBox="1"/>
          <p:nvPr>
            <p:ph idx="1" type="body"/>
          </p:nvPr>
        </p:nvSpPr>
        <p:spPr>
          <a:xfrm>
            <a:off x="3385775" y="433140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Stefanini</a:t>
            </a:r>
            <a:endParaRPr/>
          </a:p>
        </p:txBody>
      </p:sp>
      <p:sp>
        <p:nvSpPr>
          <p:cNvPr id="1441" name="Google Shape;1441;p61"/>
          <p:cNvSpPr txBox="1"/>
          <p:nvPr/>
        </p:nvSpPr>
        <p:spPr>
          <a:xfrm>
            <a:off x="1733850" y="2303710"/>
            <a:ext cx="5676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Alisson Santiago Amaral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Email: </a:t>
            </a:r>
            <a:r>
              <a:rPr lang="en" sz="12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3"/>
              </a:rPr>
              <a:t>alisson.santiago123@gmail.com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LinkedIn: 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ttps://www.linkedin.com/in/alisson-santiago/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6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449" name="Google Shape;449;p26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6"/>
          <p:cNvSpPr txBox="1"/>
          <p:nvPr>
            <p:ph idx="4294967295" type="ctrTitle"/>
          </p:nvPr>
        </p:nvSpPr>
        <p:spPr>
          <a:xfrm>
            <a:off x="466425" y="106875"/>
            <a:ext cx="78618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Introdução - </a:t>
            </a:r>
            <a:r>
              <a:rPr lang="en" sz="3000">
                <a:solidFill>
                  <a:schemeClr val="accent2"/>
                </a:solidFill>
              </a:rPr>
              <a:t>Contextualização do processo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452" name="Google Shape;452;p26"/>
          <p:cNvSpPr txBox="1"/>
          <p:nvPr/>
        </p:nvSpPr>
        <p:spPr>
          <a:xfrm>
            <a:off x="460175" y="1055475"/>
            <a:ext cx="223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mineração de ferro é uma das principais atividades econômicas do Brasil, e para atender as exigências de teor de ferro do mercado o minério precisa passar por um processo de concentração.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53" name="Google Shape;453;p26"/>
          <p:cNvPicPr preferRelativeResize="0"/>
          <p:nvPr/>
        </p:nvPicPr>
        <p:blipFill rotWithShape="1">
          <a:blip r:embed="rId3">
            <a:alphaModFix/>
          </a:blip>
          <a:srcRect b="0" l="22998" r="24444" t="0"/>
          <a:stretch/>
        </p:blipFill>
        <p:spPr>
          <a:xfrm>
            <a:off x="3259349" y="1055475"/>
            <a:ext cx="3161775" cy="35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26"/>
          <p:cNvGrpSpPr/>
          <p:nvPr/>
        </p:nvGrpSpPr>
        <p:grpSpPr>
          <a:xfrm>
            <a:off x="8722533" y="4731776"/>
            <a:ext cx="365348" cy="364966"/>
            <a:chOff x="2640993" y="3357835"/>
            <a:chExt cx="365348" cy="364966"/>
          </a:xfrm>
        </p:grpSpPr>
        <p:sp>
          <p:nvSpPr>
            <p:cNvPr id="455" name="Google Shape;455;p26"/>
            <p:cNvSpPr/>
            <p:nvPr/>
          </p:nvSpPr>
          <p:spPr>
            <a:xfrm>
              <a:off x="2640993" y="3455227"/>
              <a:ext cx="365348" cy="267574"/>
            </a:xfrm>
            <a:custGeom>
              <a:rect b="b" l="l" r="r" t="t"/>
              <a:pathLst>
                <a:path extrusionOk="0" h="8407" w="11479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724763" y="3357835"/>
              <a:ext cx="280050" cy="136476"/>
            </a:xfrm>
            <a:custGeom>
              <a:rect b="b" l="l" r="r" t="t"/>
              <a:pathLst>
                <a:path extrusionOk="0" h="4288" w="8799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2771359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794084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816840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2839947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2862672" y="3655327"/>
              <a:ext cx="10662" cy="21611"/>
            </a:xfrm>
            <a:custGeom>
              <a:rect b="b" l="l" r="r" t="t"/>
              <a:pathLst>
                <a:path extrusionOk="0" h="679" w="335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2885429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2908535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2931292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27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470" name="Google Shape;470;p27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27"/>
          <p:cNvSpPr txBox="1"/>
          <p:nvPr>
            <p:ph idx="4294967295" type="ctrTitle"/>
          </p:nvPr>
        </p:nvSpPr>
        <p:spPr>
          <a:xfrm>
            <a:off x="466425" y="106875"/>
            <a:ext cx="78618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Introdução - Contextualização do processo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473" name="Google Shape;473;p27"/>
          <p:cNvSpPr txBox="1"/>
          <p:nvPr/>
        </p:nvSpPr>
        <p:spPr>
          <a:xfrm>
            <a:off x="460175" y="1055475"/>
            <a:ext cx="223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mineração de ferro é uma das principais atividades econômicas do Brasil, e para atender as exigências de teor de ferro do mercado o minério precisa passar por um processo de concentração.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74" name="Google Shape;474;p27"/>
          <p:cNvSpPr txBox="1"/>
          <p:nvPr/>
        </p:nvSpPr>
        <p:spPr>
          <a:xfrm>
            <a:off x="6722550" y="903075"/>
            <a:ext cx="22341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flotação é um processo de concentração que separa partículas sólidas explorando diferenças nas características de superfícies entre as várias espécies de minerais presentes.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5" name="Google Shape;475;p27"/>
          <p:cNvPicPr preferRelativeResize="0"/>
          <p:nvPr/>
        </p:nvPicPr>
        <p:blipFill rotWithShape="1">
          <a:blip r:embed="rId3">
            <a:alphaModFix/>
          </a:blip>
          <a:srcRect b="0" l="22998" r="24444" t="0"/>
          <a:stretch/>
        </p:blipFill>
        <p:spPr>
          <a:xfrm>
            <a:off x="3259349" y="1055475"/>
            <a:ext cx="3161775" cy="35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27"/>
          <p:cNvGrpSpPr/>
          <p:nvPr/>
        </p:nvGrpSpPr>
        <p:grpSpPr>
          <a:xfrm>
            <a:off x="8722533" y="4731776"/>
            <a:ext cx="365348" cy="364966"/>
            <a:chOff x="2640993" y="3357835"/>
            <a:chExt cx="365348" cy="364966"/>
          </a:xfrm>
        </p:grpSpPr>
        <p:sp>
          <p:nvSpPr>
            <p:cNvPr id="477" name="Google Shape;477;p27"/>
            <p:cNvSpPr/>
            <p:nvPr/>
          </p:nvSpPr>
          <p:spPr>
            <a:xfrm>
              <a:off x="2640993" y="3455227"/>
              <a:ext cx="365348" cy="267574"/>
            </a:xfrm>
            <a:custGeom>
              <a:rect b="b" l="l" r="r" t="t"/>
              <a:pathLst>
                <a:path extrusionOk="0" h="8407" w="11479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2724763" y="3357835"/>
              <a:ext cx="280050" cy="136476"/>
            </a:xfrm>
            <a:custGeom>
              <a:rect b="b" l="l" r="r" t="t"/>
              <a:pathLst>
                <a:path extrusionOk="0" h="4288" w="8799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2771359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2794084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2816840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2839947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2862672" y="3655327"/>
              <a:ext cx="10662" cy="21611"/>
            </a:xfrm>
            <a:custGeom>
              <a:rect b="b" l="l" r="r" t="t"/>
              <a:pathLst>
                <a:path extrusionOk="0" h="679" w="335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2885429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2908535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2931292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28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492" name="Google Shape;492;p2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28"/>
          <p:cNvSpPr txBox="1"/>
          <p:nvPr>
            <p:ph idx="4294967295" type="ctrTitle"/>
          </p:nvPr>
        </p:nvSpPr>
        <p:spPr>
          <a:xfrm>
            <a:off x="466425" y="106875"/>
            <a:ext cx="78618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Introdução - Contextualização do processo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495" name="Google Shape;495;p28"/>
          <p:cNvSpPr txBox="1"/>
          <p:nvPr/>
        </p:nvSpPr>
        <p:spPr>
          <a:xfrm>
            <a:off x="460175" y="1055475"/>
            <a:ext cx="223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mineração de ferro é uma das principais atividades econômicas do Brasil, e para atender as exigências de teor de ferro do mercado o minério precisa passar por um processo de concentração.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6" name="Google Shape;496;p28"/>
          <p:cNvSpPr txBox="1"/>
          <p:nvPr/>
        </p:nvSpPr>
        <p:spPr>
          <a:xfrm>
            <a:off x="6722550" y="903075"/>
            <a:ext cx="22341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flotação é um processo de concentração que separa partículas sólidas explorando diferenças nas características de superfícies entre as várias espécies de minerais presentes.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7" name="Google Shape;497;p28"/>
          <p:cNvSpPr txBox="1"/>
          <p:nvPr/>
        </p:nvSpPr>
        <p:spPr>
          <a:xfrm>
            <a:off x="378950" y="3019575"/>
            <a:ext cx="2315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 suspensão mineral é alimentada na coluna de flotação, onde um fluxo de ar é introduzido na parte inferior da célula, criando bolhas de ar que se ligam aos minerais, formando uma espuma. Essa espuma é removida da parte superior da coluna de flotação.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98" name="Google Shape;498;p28"/>
          <p:cNvPicPr preferRelativeResize="0"/>
          <p:nvPr/>
        </p:nvPicPr>
        <p:blipFill rotWithShape="1">
          <a:blip r:embed="rId3">
            <a:alphaModFix/>
          </a:blip>
          <a:srcRect b="0" l="22998" r="24444" t="0"/>
          <a:stretch/>
        </p:blipFill>
        <p:spPr>
          <a:xfrm>
            <a:off x="3259349" y="1055475"/>
            <a:ext cx="3161775" cy="35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28"/>
          <p:cNvGrpSpPr/>
          <p:nvPr/>
        </p:nvGrpSpPr>
        <p:grpSpPr>
          <a:xfrm>
            <a:off x="8722533" y="4731776"/>
            <a:ext cx="365348" cy="364966"/>
            <a:chOff x="2640993" y="3357835"/>
            <a:chExt cx="365348" cy="364966"/>
          </a:xfrm>
        </p:grpSpPr>
        <p:sp>
          <p:nvSpPr>
            <p:cNvPr id="500" name="Google Shape;500;p28"/>
            <p:cNvSpPr/>
            <p:nvPr/>
          </p:nvSpPr>
          <p:spPr>
            <a:xfrm>
              <a:off x="2640993" y="3455227"/>
              <a:ext cx="365348" cy="267574"/>
            </a:xfrm>
            <a:custGeom>
              <a:rect b="b" l="l" r="r" t="t"/>
              <a:pathLst>
                <a:path extrusionOk="0" h="8407" w="11479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2724763" y="3357835"/>
              <a:ext cx="280050" cy="136476"/>
            </a:xfrm>
            <a:custGeom>
              <a:rect b="b" l="l" r="r" t="t"/>
              <a:pathLst>
                <a:path extrusionOk="0" h="4288" w="8799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2771359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2794084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2816840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2839947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2862672" y="3655327"/>
              <a:ext cx="10662" cy="21611"/>
            </a:xfrm>
            <a:custGeom>
              <a:rect b="b" l="l" r="r" t="t"/>
              <a:pathLst>
                <a:path extrusionOk="0" h="679" w="335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2885429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2908535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2931292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29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515" name="Google Shape;515;p29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29"/>
          <p:cNvSpPr txBox="1"/>
          <p:nvPr>
            <p:ph idx="4294967295" type="ctrTitle"/>
          </p:nvPr>
        </p:nvSpPr>
        <p:spPr>
          <a:xfrm>
            <a:off x="466425" y="106875"/>
            <a:ext cx="78618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Introdução - Contextualização do processo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518" name="Google Shape;518;p29"/>
          <p:cNvSpPr txBox="1"/>
          <p:nvPr/>
        </p:nvSpPr>
        <p:spPr>
          <a:xfrm>
            <a:off x="6722550" y="903075"/>
            <a:ext cx="22341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flotação é um processo de concentração que separa partículas sólidas explorando diferenças nas características de superfícies entre as várias espécies de minerais presentes.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9" name="Google Shape;519;p29"/>
          <p:cNvSpPr txBox="1"/>
          <p:nvPr/>
        </p:nvSpPr>
        <p:spPr>
          <a:xfrm>
            <a:off x="378950" y="3019575"/>
            <a:ext cx="2315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 suspensão mineral é alimentada na coluna de flotação, onde um fluxo de ar é introduzido na parte inferior da célula, criando bolhas de ar que se ligam aos minerais, formando uma espuma. Essa espuma é removida da parte superior da coluna de flotação.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0" name="Google Shape;520;p29"/>
          <p:cNvSpPr txBox="1"/>
          <p:nvPr/>
        </p:nvSpPr>
        <p:spPr>
          <a:xfrm>
            <a:off x="6697950" y="3227325"/>
            <a:ext cx="22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 uso de colunas de flotação no processo de produção de ferro permite uma melhor recuperação dos minerais valiosos e uma redução na quantidade de reagentes químicos utilizados.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1" name="Google Shape;521;p29"/>
          <p:cNvSpPr txBox="1"/>
          <p:nvPr/>
        </p:nvSpPr>
        <p:spPr>
          <a:xfrm>
            <a:off x="460175" y="1055475"/>
            <a:ext cx="223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mineração de ferro é uma das principais atividades econômicas do Brasil, e para atender as exigências de teor de ferro do mercado o minério precisa passar por um processo de concentração.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22" name="Google Shape;522;p29"/>
          <p:cNvPicPr preferRelativeResize="0"/>
          <p:nvPr/>
        </p:nvPicPr>
        <p:blipFill rotWithShape="1">
          <a:blip r:embed="rId3">
            <a:alphaModFix/>
          </a:blip>
          <a:srcRect b="0" l="22998" r="24444" t="0"/>
          <a:stretch/>
        </p:blipFill>
        <p:spPr>
          <a:xfrm>
            <a:off x="3259349" y="1055475"/>
            <a:ext cx="3161775" cy="35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29"/>
          <p:cNvGrpSpPr/>
          <p:nvPr/>
        </p:nvGrpSpPr>
        <p:grpSpPr>
          <a:xfrm>
            <a:off x="8722533" y="4731776"/>
            <a:ext cx="365348" cy="364966"/>
            <a:chOff x="2640993" y="3357835"/>
            <a:chExt cx="365348" cy="364966"/>
          </a:xfrm>
        </p:grpSpPr>
        <p:sp>
          <p:nvSpPr>
            <p:cNvPr id="524" name="Google Shape;524;p29"/>
            <p:cNvSpPr/>
            <p:nvPr/>
          </p:nvSpPr>
          <p:spPr>
            <a:xfrm>
              <a:off x="2640993" y="3455227"/>
              <a:ext cx="365348" cy="267574"/>
            </a:xfrm>
            <a:custGeom>
              <a:rect b="b" l="l" r="r" t="t"/>
              <a:pathLst>
                <a:path extrusionOk="0" h="8407" w="11479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724763" y="3357835"/>
              <a:ext cx="280050" cy="136476"/>
            </a:xfrm>
            <a:custGeom>
              <a:rect b="b" l="l" r="r" t="t"/>
              <a:pathLst>
                <a:path extrusionOk="0" h="4288" w="8799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771359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794084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816840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839947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862672" y="3655327"/>
              <a:ext cx="10662" cy="21611"/>
            </a:xfrm>
            <a:custGeom>
              <a:rect b="b" l="l" r="r" t="t"/>
              <a:pathLst>
                <a:path extrusionOk="0" h="679" w="335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2885429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908535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2931292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30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539" name="Google Shape;539;p30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30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Introdução - </a:t>
            </a:r>
            <a:r>
              <a:rPr lang="en" sz="3000">
                <a:solidFill>
                  <a:schemeClr val="accent2"/>
                </a:solidFill>
              </a:rPr>
              <a:t>Contextualização do processo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542" name="Google Shape;542;p30"/>
          <p:cNvSpPr/>
          <p:nvPr/>
        </p:nvSpPr>
        <p:spPr>
          <a:xfrm>
            <a:off x="4291027" y="982225"/>
            <a:ext cx="546000" cy="56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0"/>
          <p:cNvSpPr txBox="1"/>
          <p:nvPr>
            <p:ph idx="1" type="body"/>
          </p:nvPr>
        </p:nvSpPr>
        <p:spPr>
          <a:xfrm>
            <a:off x="637525" y="1462475"/>
            <a:ext cx="7935600" cy="3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Questionamentos do cliente:</a:t>
            </a:r>
            <a:r>
              <a:rPr b="1" lang="en" sz="1400"/>
              <a:t> </a:t>
            </a:r>
            <a:endParaRPr b="1" sz="1400"/>
          </a:p>
          <a:p>
            <a:pPr indent="-304800" lvl="0" marL="45720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★"/>
            </a:pPr>
            <a:r>
              <a:rPr lang="en" sz="1400"/>
              <a:t>É possível prever a porcentagem de sílica final a cada minuto?</a:t>
            </a:r>
            <a:endParaRPr sz="14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n" sz="1400"/>
              <a:t>Quantas etapas (horas), podemos prever a porcentagem de sílica final ?</a:t>
            </a:r>
            <a:endParaRPr sz="1400"/>
          </a:p>
          <a:p>
            <a:pPr indent="-304800" lvl="0" marL="457200" rtl="0" algn="ctr">
              <a:spcBef>
                <a:spcPts val="1000"/>
              </a:spcBef>
              <a:spcAft>
                <a:spcPts val="0"/>
              </a:spcAft>
              <a:buSzPts val="1200"/>
              <a:buChar char="★"/>
            </a:pPr>
            <a:r>
              <a:rPr lang="en" sz="1400"/>
              <a:t>É possível prever a porcentagem de sílica sem utilizar o concentrado de ferro ?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Justificativa:</a:t>
            </a:r>
            <a:endParaRPr b="1" sz="1400"/>
          </a:p>
          <a:p>
            <a:pPr indent="-304800" lvl="0" marL="457200" rtl="0" algn="ctr">
              <a:spcBef>
                <a:spcPts val="1600"/>
              </a:spcBef>
              <a:spcAft>
                <a:spcPts val="1000"/>
              </a:spcAft>
              <a:buSzPts val="1200"/>
              <a:buChar char="★"/>
            </a:pPr>
            <a:r>
              <a:rPr lang="en" sz="1400"/>
              <a:t>Isso ajudaria os engenheiros a agir de maneira preditiva e otimizada, mitigando a porcentagem de ferro nos rejeitos.</a:t>
            </a:r>
            <a:endParaRPr sz="1400"/>
          </a:p>
        </p:txBody>
      </p:sp>
      <p:sp>
        <p:nvSpPr>
          <p:cNvPr id="544" name="Google Shape;544;p30"/>
          <p:cNvSpPr txBox="1"/>
          <p:nvPr/>
        </p:nvSpPr>
        <p:spPr>
          <a:xfrm>
            <a:off x="4404600" y="1040875"/>
            <a:ext cx="33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aven Pro"/>
                <a:ea typeface="Maven Pro"/>
                <a:cs typeface="Maven Pro"/>
                <a:sym typeface="Maven Pro"/>
              </a:rPr>
              <a:t>?</a:t>
            </a:r>
            <a:endParaRPr b="1" sz="1700"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545" name="Google Shape;545;p30"/>
          <p:cNvGrpSpPr/>
          <p:nvPr/>
        </p:nvGrpSpPr>
        <p:grpSpPr>
          <a:xfrm>
            <a:off x="8787834" y="4787684"/>
            <a:ext cx="356164" cy="355815"/>
            <a:chOff x="3040984" y="3681059"/>
            <a:chExt cx="356164" cy="355815"/>
          </a:xfrm>
        </p:grpSpPr>
        <p:sp>
          <p:nvSpPr>
            <p:cNvPr id="546" name="Google Shape;546;p30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31"/>
          <p:cNvGrpSpPr/>
          <p:nvPr/>
        </p:nvGrpSpPr>
        <p:grpSpPr>
          <a:xfrm>
            <a:off x="92503" y="161828"/>
            <a:ext cx="286437" cy="317886"/>
            <a:chOff x="1372725" y="1912500"/>
            <a:chExt cx="373500" cy="373500"/>
          </a:xfrm>
        </p:grpSpPr>
        <p:sp>
          <p:nvSpPr>
            <p:cNvPr id="554" name="Google Shape;554;p31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" name="Google Shape;556;p31"/>
          <p:cNvSpPr txBox="1"/>
          <p:nvPr>
            <p:ph idx="4294967295" type="ctrTitle"/>
          </p:nvPr>
        </p:nvSpPr>
        <p:spPr>
          <a:xfrm>
            <a:off x="466425" y="106875"/>
            <a:ext cx="76233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EDA</a:t>
            </a:r>
            <a:r>
              <a:rPr lang="en" sz="3000">
                <a:solidFill>
                  <a:srgbClr val="1155CC"/>
                </a:solidFill>
              </a:rPr>
              <a:t> - </a:t>
            </a:r>
            <a:r>
              <a:rPr lang="en" sz="3000">
                <a:solidFill>
                  <a:srgbClr val="1155CC"/>
                </a:solidFill>
              </a:rPr>
              <a:t>Entendimento dos Dados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557" name="Google Shape;557;p31"/>
          <p:cNvSpPr txBox="1"/>
          <p:nvPr>
            <p:ph idx="4294967295" type="subTitle"/>
          </p:nvPr>
        </p:nvSpPr>
        <p:spPr>
          <a:xfrm>
            <a:off x="784275" y="2568299"/>
            <a:ext cx="17556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      .csv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Linhas: 737453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Colunas: 24</a:t>
            </a:r>
            <a:endParaRPr sz="1300"/>
          </a:p>
        </p:txBody>
      </p:sp>
      <p:sp>
        <p:nvSpPr>
          <p:cNvPr id="558" name="Google Shape;558;p31"/>
          <p:cNvSpPr txBox="1"/>
          <p:nvPr>
            <p:ph idx="4294967295" type="title"/>
          </p:nvPr>
        </p:nvSpPr>
        <p:spPr>
          <a:xfrm>
            <a:off x="842300" y="1731487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Shape</a:t>
            </a:r>
            <a:endParaRPr sz="2400"/>
          </a:p>
        </p:txBody>
      </p:sp>
      <p:sp>
        <p:nvSpPr>
          <p:cNvPr id="559" name="Google Shape;559;p31"/>
          <p:cNvSpPr txBox="1"/>
          <p:nvPr>
            <p:ph idx="4294967295" type="title"/>
          </p:nvPr>
        </p:nvSpPr>
        <p:spPr>
          <a:xfrm>
            <a:off x="3561827" y="1731487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Período de dados</a:t>
            </a:r>
            <a:endParaRPr sz="2400"/>
          </a:p>
        </p:txBody>
      </p:sp>
      <p:sp>
        <p:nvSpPr>
          <p:cNvPr id="560" name="Google Shape;560;p31"/>
          <p:cNvSpPr txBox="1"/>
          <p:nvPr>
            <p:ph idx="4294967295" type="title"/>
          </p:nvPr>
        </p:nvSpPr>
        <p:spPr>
          <a:xfrm>
            <a:off x="6284704" y="1731487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</a:t>
            </a:r>
            <a:endParaRPr sz="2400"/>
          </a:p>
        </p:txBody>
      </p:sp>
      <p:sp>
        <p:nvSpPr>
          <p:cNvPr id="561" name="Google Shape;561;p31"/>
          <p:cNvSpPr/>
          <p:nvPr/>
        </p:nvSpPr>
        <p:spPr>
          <a:xfrm>
            <a:off x="842300" y="6483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1"/>
          <p:cNvSpPr/>
          <p:nvPr/>
        </p:nvSpPr>
        <p:spPr>
          <a:xfrm>
            <a:off x="3561827" y="6483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1"/>
          <p:cNvSpPr/>
          <p:nvPr/>
        </p:nvSpPr>
        <p:spPr>
          <a:xfrm>
            <a:off x="6284704" y="6483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4" name="Google Shape;564;p31"/>
          <p:cNvCxnSpPr>
            <a:stCxn id="561" idx="1"/>
            <a:endCxn id="558" idx="1"/>
          </p:cNvCxnSpPr>
          <p:nvPr/>
        </p:nvCxnSpPr>
        <p:spPr>
          <a:xfrm>
            <a:off x="842300" y="10604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31"/>
          <p:cNvCxnSpPr>
            <a:stCxn id="562" idx="1"/>
            <a:endCxn id="559" idx="1"/>
          </p:cNvCxnSpPr>
          <p:nvPr/>
        </p:nvCxnSpPr>
        <p:spPr>
          <a:xfrm>
            <a:off x="3561827" y="10604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31"/>
          <p:cNvCxnSpPr>
            <a:stCxn id="563" idx="1"/>
            <a:endCxn id="560" idx="1"/>
          </p:cNvCxnSpPr>
          <p:nvPr/>
        </p:nvCxnSpPr>
        <p:spPr>
          <a:xfrm>
            <a:off x="6284704" y="10604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1"/>
          <p:cNvSpPr/>
          <p:nvPr/>
        </p:nvSpPr>
        <p:spPr>
          <a:xfrm>
            <a:off x="965749" y="7548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31"/>
          <p:cNvGrpSpPr/>
          <p:nvPr/>
        </p:nvGrpSpPr>
        <p:grpSpPr>
          <a:xfrm>
            <a:off x="3694558" y="770260"/>
            <a:ext cx="577210" cy="580282"/>
            <a:chOff x="3095745" y="3805393"/>
            <a:chExt cx="352840" cy="354717"/>
          </a:xfrm>
        </p:grpSpPr>
        <p:sp>
          <p:nvSpPr>
            <p:cNvPr id="569" name="Google Shape;569;p31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31"/>
          <p:cNvGrpSpPr/>
          <p:nvPr/>
        </p:nvGrpSpPr>
        <p:grpSpPr>
          <a:xfrm>
            <a:off x="6408168" y="770247"/>
            <a:ext cx="583817" cy="580314"/>
            <a:chOff x="3541011" y="3367320"/>
            <a:chExt cx="348257" cy="346188"/>
          </a:xfrm>
        </p:grpSpPr>
        <p:sp>
          <p:nvSpPr>
            <p:cNvPr id="576" name="Google Shape;576;p31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31"/>
          <p:cNvSpPr txBox="1"/>
          <p:nvPr>
            <p:ph idx="4294967295" type="subTitle"/>
          </p:nvPr>
        </p:nvSpPr>
        <p:spPr>
          <a:xfrm>
            <a:off x="3323700" y="2537800"/>
            <a:ext cx="1755600" cy="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10/03/2017</a:t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</a:t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09/09/2017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1" name="Google Shape;581;p31"/>
          <p:cNvSpPr txBox="1"/>
          <p:nvPr>
            <p:ph idx="4294967295" type="subTitle"/>
          </p:nvPr>
        </p:nvSpPr>
        <p:spPr>
          <a:xfrm>
            <a:off x="6046575" y="2537800"/>
            <a:ext cx="1955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% Silica Concentrate</a:t>
            </a:r>
            <a:endParaRPr sz="1300"/>
          </a:p>
        </p:txBody>
      </p:sp>
      <p:pic>
        <p:nvPicPr>
          <p:cNvPr id="582" name="Google Shape;5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0" y="3509100"/>
            <a:ext cx="8986877" cy="1455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